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0.xml.rels" ContentType="application/vnd.openxmlformats-package.relationships+xml"/>
  <Override PartName="/ppt/slideMasters/_rels/slideMaster4.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_rels/presentation.xml.rels" ContentType="application/vnd.openxmlformats-package.relationships+xml"/>
  <Override PartName="/ppt/media/image13.png" ContentType="image/png"/>
  <Override PartName="/ppt/media/image4.png" ContentType="image/png"/>
  <Override PartName="/ppt/media/image9.svg" ContentType="image/svg"/>
  <Override PartName="/ppt/media/image12.png" ContentType="image/png"/>
  <Override PartName="/ppt/media/image3.png" ContentType="image/png"/>
  <Override PartName="/ppt/media/image19.png" ContentType="image/png"/>
  <Override PartName="/ppt/media/image2.png" ContentType="image/png"/>
  <Override PartName="/ppt/media/image18.png" ContentType="image/png"/>
  <Override PartName="/ppt/media/image16.png" ContentType="image/png"/>
  <Override PartName="/ppt/media/image7.svg" ContentType="image/svg"/>
  <Override PartName="/ppt/media/image11.svg" ContentType="image/svg"/>
  <Override PartName="/ppt/media/image14.png" ContentType="image/png"/>
  <Override PartName="/ppt/media/image5.png" ContentType="image/png"/>
  <Override PartName="/ppt/media/image15.png" ContentType="image/png"/>
  <Override PartName="/ppt/media/image6.png" ContentType="image/png"/>
  <Override PartName="/ppt/media/image1.png" ContentType="image/png"/>
  <Override PartName="/ppt/media/image10.png" ContentType="image/png"/>
  <Override PartName="/ppt/media/image8.png" ContentType="image/png"/>
  <Override PartName="/ppt/media/image17.png" ContentType="image/png"/>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_rels/notesSlide9.xml.rels" ContentType="application/vnd.openxmlformats-package.relationships+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_rels/notesSlide2.xml.rels" ContentType="application/vnd.openxmlformats-package.relationships+xml"/>
  <Override PartName="/ppt/notesSlides/_rels/notesSlide1.xml.rels" ContentType="application/vnd.openxmlformats-package.relationships+xml"/>
  <Override PartName="/ppt/notesSlides/notesSlide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Lst>
  <p:notesMasterIdLst>
    <p:notesMasterId r:id="rId12"/>
  </p:notes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notesMaster" Target="notesMasters/notesMaster1.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 Id="rId25" Type="http://schemas.openxmlformats.org/officeDocument/2006/relationships/presProps" Target="presProps.xml"/>
</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Relationships xmlns="http://schemas.openxmlformats.org/package/2006/relationships"><Relationship Id="rId1" Type="http://schemas.openxmlformats.org/officeDocument/2006/relationships/theme" Target="../theme/theme11.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 name="PlaceHolder 1"/>
          <p:cNvSpPr>
            <a:spLocks noGrp="1"/>
          </p:cNvSpPr>
          <p:nvPr>
            <p:ph type="sldImg"/>
          </p:nvPr>
        </p:nvSpPr>
        <p:spPr>
          <a:xfrm>
            <a:off x="0" y="812520"/>
            <a:ext cx="0" cy="0"/>
          </a:xfrm>
          <a:prstGeom prst="rect">
            <a:avLst/>
          </a:prstGeom>
          <a:noFill/>
          <a:ln w="0">
            <a:noFill/>
          </a:ln>
        </p:spPr>
        <p:txBody>
          <a:bodyPr lIns="0" rIns="0" tIns="0" bIns="0" anchor="ctr">
            <a:noAutofit/>
          </a:bodyPr>
          <a:p>
            <a:pPr algn="ctr"/>
            <a:r>
              <a:rPr b="0" lang="en-US" sz="4400" spc="-1" strike="noStrike">
                <a:solidFill>
                  <a:schemeClr val="dk1"/>
                </a:solidFill>
                <a:latin typeface="Calibri Light"/>
              </a:rPr>
              <a:t>Click to move the slide</a:t>
            </a:r>
            <a:endParaRPr b="0" lang="en-US" sz="4400" spc="-1" strike="noStrike">
              <a:solidFill>
                <a:schemeClr val="dk1"/>
              </a:solidFill>
              <a:latin typeface="Calibri Light"/>
            </a:endParaRPr>
          </a:p>
        </p:txBody>
      </p:sp>
      <p:sp>
        <p:nvSpPr>
          <p:cNvPr id="46"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47"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48"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49"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50"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32191986-614E-4B34-8C14-075E662233FD}"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sldImg"/>
          </p:nvPr>
        </p:nvSpPr>
        <p:spPr>
          <a:xfrm>
            <a:off x="685800" y="1143000"/>
            <a:ext cx="5486040" cy="3085920"/>
          </a:xfrm>
          <a:prstGeom prst="rect">
            <a:avLst/>
          </a:prstGeom>
          <a:ln w="0">
            <a:noFill/>
          </a:ln>
        </p:spPr>
      </p:sp>
      <p:sp>
        <p:nvSpPr>
          <p:cNvPr id="212"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213" name="PlaceHolder 3"/>
          <p:cNvSpPr>
            <a:spLocks noGrp="1"/>
          </p:cNvSpPr>
          <p:nvPr>
            <p:ph type="sldNum" idx="4"/>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1E4B42A1-C7D9-432F-9A85-6EF2D118B450}"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PlaceHolder 1"/>
          <p:cNvSpPr>
            <a:spLocks noGrp="1"/>
          </p:cNvSpPr>
          <p:nvPr>
            <p:ph type="sldImg"/>
          </p:nvPr>
        </p:nvSpPr>
        <p:spPr>
          <a:xfrm>
            <a:off x="685800" y="1143000"/>
            <a:ext cx="5486040" cy="3085920"/>
          </a:xfrm>
          <a:prstGeom prst="rect">
            <a:avLst/>
          </a:prstGeom>
          <a:ln w="0">
            <a:noFill/>
          </a:ln>
        </p:spPr>
      </p:sp>
      <p:sp>
        <p:nvSpPr>
          <p:cNvPr id="215"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216" name="PlaceHolder 3"/>
          <p:cNvSpPr>
            <a:spLocks noGrp="1"/>
          </p:cNvSpPr>
          <p:nvPr>
            <p:ph type="sldNum" idx="5"/>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94C44789-DB20-42A3-96BB-BF6B7094C209}"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PlaceHolder 1"/>
          <p:cNvSpPr>
            <a:spLocks noGrp="1"/>
          </p:cNvSpPr>
          <p:nvPr>
            <p:ph type="sldImg"/>
          </p:nvPr>
        </p:nvSpPr>
        <p:spPr>
          <a:xfrm>
            <a:off x="685800" y="1143000"/>
            <a:ext cx="5486040" cy="3085920"/>
          </a:xfrm>
          <a:prstGeom prst="rect">
            <a:avLst/>
          </a:prstGeom>
          <a:ln w="0">
            <a:noFill/>
          </a:ln>
        </p:spPr>
      </p:sp>
      <p:sp>
        <p:nvSpPr>
          <p:cNvPr id="218"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219" name="PlaceHolder 3"/>
          <p:cNvSpPr>
            <a:spLocks noGrp="1"/>
          </p:cNvSpPr>
          <p:nvPr>
            <p:ph type="sldNum" idx="6"/>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59D5A9E3-9B9A-4D93-8867-6278C902EF3D}"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PlaceHolder 1"/>
          <p:cNvSpPr>
            <a:spLocks noGrp="1"/>
          </p:cNvSpPr>
          <p:nvPr>
            <p:ph type="sldImg"/>
          </p:nvPr>
        </p:nvSpPr>
        <p:spPr>
          <a:xfrm>
            <a:off x="685800" y="1143000"/>
            <a:ext cx="5486040" cy="3085920"/>
          </a:xfrm>
          <a:prstGeom prst="rect">
            <a:avLst/>
          </a:prstGeom>
          <a:ln w="0">
            <a:noFill/>
          </a:ln>
        </p:spPr>
      </p:sp>
      <p:sp>
        <p:nvSpPr>
          <p:cNvPr id="221"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222" name="PlaceHolder 3"/>
          <p:cNvSpPr>
            <a:spLocks noGrp="1"/>
          </p:cNvSpPr>
          <p:nvPr>
            <p:ph type="sldNum" idx="7"/>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4CA3001F-F01F-47C9-940D-F15AFF861E86}"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PlaceHolder 1"/>
          <p:cNvSpPr>
            <a:spLocks noGrp="1"/>
          </p:cNvSpPr>
          <p:nvPr>
            <p:ph type="sldImg"/>
          </p:nvPr>
        </p:nvSpPr>
        <p:spPr>
          <a:xfrm>
            <a:off x="685800" y="1143000"/>
            <a:ext cx="5486040" cy="3085920"/>
          </a:xfrm>
          <a:prstGeom prst="rect">
            <a:avLst/>
          </a:prstGeom>
          <a:ln w="0">
            <a:noFill/>
          </a:ln>
        </p:spPr>
      </p:sp>
      <p:sp>
        <p:nvSpPr>
          <p:cNvPr id="224"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225" name="PlaceHolder 3"/>
          <p:cNvSpPr>
            <a:spLocks noGrp="1"/>
          </p:cNvSpPr>
          <p:nvPr>
            <p:ph type="sldNum" idx="8"/>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65546E7F-C87A-4D17-BC1E-A76727DD6795}"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PlaceHolder 1"/>
          <p:cNvSpPr>
            <a:spLocks noGrp="1"/>
          </p:cNvSpPr>
          <p:nvPr>
            <p:ph type="sldImg"/>
          </p:nvPr>
        </p:nvSpPr>
        <p:spPr>
          <a:xfrm>
            <a:off x="685800" y="1143000"/>
            <a:ext cx="5486040" cy="3085920"/>
          </a:xfrm>
          <a:prstGeom prst="rect">
            <a:avLst/>
          </a:prstGeom>
          <a:ln w="0">
            <a:noFill/>
          </a:ln>
        </p:spPr>
      </p:sp>
      <p:sp>
        <p:nvSpPr>
          <p:cNvPr id="227"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228" name="PlaceHolder 3"/>
          <p:cNvSpPr>
            <a:spLocks noGrp="1"/>
          </p:cNvSpPr>
          <p:nvPr>
            <p:ph type="sldNum" idx="9"/>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0DB4B353-31F9-4BA2-8F32-B733A2ADA12B}"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PlaceHolder 1"/>
          <p:cNvSpPr>
            <a:spLocks noGrp="1"/>
          </p:cNvSpPr>
          <p:nvPr>
            <p:ph type="sldImg"/>
          </p:nvPr>
        </p:nvSpPr>
        <p:spPr>
          <a:xfrm>
            <a:off x="685800" y="1143000"/>
            <a:ext cx="5486040" cy="3085920"/>
          </a:xfrm>
          <a:prstGeom prst="rect">
            <a:avLst/>
          </a:prstGeom>
          <a:ln w="0">
            <a:noFill/>
          </a:ln>
        </p:spPr>
      </p:sp>
      <p:sp>
        <p:nvSpPr>
          <p:cNvPr id="230"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231" name="PlaceHolder 3"/>
          <p:cNvSpPr>
            <a:spLocks noGrp="1"/>
          </p:cNvSpPr>
          <p:nvPr>
            <p:ph type="sldNum" idx="10"/>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ADD027D1-17CD-416D-9C6A-D50BE68C8222}"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PlaceHolder 1"/>
          <p:cNvSpPr>
            <a:spLocks noGrp="1"/>
          </p:cNvSpPr>
          <p:nvPr>
            <p:ph type="sldImg"/>
          </p:nvPr>
        </p:nvSpPr>
        <p:spPr>
          <a:xfrm>
            <a:off x="685800" y="1143000"/>
            <a:ext cx="5486040" cy="3085920"/>
          </a:xfrm>
          <a:prstGeom prst="rect">
            <a:avLst/>
          </a:prstGeom>
          <a:ln w="0">
            <a:noFill/>
          </a:ln>
        </p:spPr>
      </p:sp>
      <p:sp>
        <p:nvSpPr>
          <p:cNvPr id="233"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234" name="PlaceHolder 3"/>
          <p:cNvSpPr>
            <a:spLocks noGrp="1"/>
          </p:cNvSpPr>
          <p:nvPr>
            <p:ph type="sldNum" idx="11"/>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763AAC3F-41AA-4AC8-96A0-3825106FEC67}"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PlaceHolder 1"/>
          <p:cNvSpPr>
            <a:spLocks noGrp="1"/>
          </p:cNvSpPr>
          <p:nvPr>
            <p:ph type="sldImg"/>
          </p:nvPr>
        </p:nvSpPr>
        <p:spPr>
          <a:xfrm>
            <a:off x="685800" y="1143000"/>
            <a:ext cx="5486040" cy="3085920"/>
          </a:xfrm>
          <a:prstGeom prst="rect">
            <a:avLst/>
          </a:prstGeom>
          <a:ln w="0">
            <a:noFill/>
          </a:ln>
        </p:spPr>
      </p:sp>
      <p:sp>
        <p:nvSpPr>
          <p:cNvPr id="236"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237" name="PlaceHolder 3"/>
          <p:cNvSpPr>
            <a:spLocks noGrp="1"/>
          </p:cNvSpPr>
          <p:nvPr>
            <p:ph type="sldNum" idx="12"/>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B9FD8C0E-9E26-4EB3-8C65-DA4FE49F7802}"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8 master">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9 master">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1 master">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2 master">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3 master">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4 master">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5 master">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6 master">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7 master">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10.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 Id="rId5"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0" name="Image 0" descr="preencoded.png"/>
          <p:cNvPicPr/>
          <p:nvPr/>
        </p:nvPicPr>
        <p:blipFill>
          <a:blip r:embed="rId2"/>
          <a:stretch/>
        </p:blipFill>
        <p:spPr>
          <a:xfrm>
            <a:off x="0" y="0"/>
            <a:ext cx="14630040" cy="8229240"/>
          </a:xfrm>
          <a:prstGeom prst="rect">
            <a:avLst/>
          </a:prstGeom>
          <a:ln w="0">
            <a:noFill/>
          </a:ln>
        </p:spPr>
      </p:pic>
      <p:sp>
        <p:nvSpPr>
          <p:cNvPr id="41" name="Shape 0"/>
          <p:cNvSpPr/>
          <p:nvPr/>
        </p:nvSpPr>
        <p:spPr>
          <a:xfrm>
            <a:off x="0" y="0"/>
            <a:ext cx="14630040" cy="8229240"/>
          </a:xfrm>
          <a:prstGeom prst="rect">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42"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4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US" sz="4400" spc="-1" strike="noStrike">
                <a:solidFill>
                  <a:schemeClr val="dk1"/>
                </a:solidFill>
                <a:latin typeface="Calibri Light"/>
              </a:rPr>
              <a:t>Click to edit the title text format</a:t>
            </a:r>
            <a:endParaRPr b="0" lang="en-US" sz="4400" spc="-1" strike="noStrike">
              <a:solidFill>
                <a:schemeClr val="dk1"/>
              </a:solidFill>
              <a:latin typeface="Calibri Light"/>
            </a:endParaRPr>
          </a:p>
        </p:txBody>
      </p:sp>
      <p:sp>
        <p:nvSpPr>
          <p:cNvPr id="4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Outline Level</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Third Outline Level</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Fourth Outline Level</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67" r:id="rId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0" name="Image 0" descr="preencoded.png"/>
          <p:cNvPicPr/>
          <p:nvPr/>
        </p:nvPicPr>
        <p:blipFill>
          <a:blip r:embed="rId2"/>
          <a:stretch/>
        </p:blipFill>
        <p:spPr>
          <a:xfrm>
            <a:off x="0" y="0"/>
            <a:ext cx="14630040" cy="8229240"/>
          </a:xfrm>
          <a:prstGeom prst="rect">
            <a:avLst/>
          </a:prstGeom>
          <a:ln w="0">
            <a:noFill/>
          </a:ln>
        </p:spPr>
      </p:pic>
      <p:sp>
        <p:nvSpPr>
          <p:cNvPr id="1" name="Shape 0"/>
          <p:cNvSpPr/>
          <p:nvPr/>
        </p:nvSpPr>
        <p:spPr>
          <a:xfrm>
            <a:off x="0" y="0"/>
            <a:ext cx="14630040" cy="8229240"/>
          </a:xfrm>
          <a:prstGeom prst="rect">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2"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US" sz="4400" spc="-1" strike="noStrike">
                <a:solidFill>
                  <a:schemeClr val="dk1"/>
                </a:solidFill>
                <a:latin typeface="Calibri Light"/>
              </a:rPr>
              <a:t>Click to </a:t>
            </a:r>
            <a:r>
              <a:rPr b="0" lang="en-US" sz="4400" spc="-1" strike="noStrike">
                <a:solidFill>
                  <a:schemeClr val="dk1"/>
                </a:solidFill>
                <a:latin typeface="Calibri Light"/>
              </a:rPr>
              <a:t>edit the </a:t>
            </a:r>
            <a:r>
              <a:rPr b="0" lang="en-US" sz="4400" spc="-1" strike="noStrike">
                <a:solidFill>
                  <a:schemeClr val="dk1"/>
                </a:solidFill>
                <a:latin typeface="Calibri Light"/>
              </a:rPr>
              <a:t>title text </a:t>
            </a:r>
            <a:r>
              <a:rPr b="0" lang="en-US" sz="4400" spc="-1" strike="noStrike">
                <a:solidFill>
                  <a:schemeClr val="dk1"/>
                </a:solidFill>
                <a:latin typeface="Calibri Light"/>
              </a:rPr>
              <a:t>format</a:t>
            </a:r>
            <a:endParaRPr b="0" lang="en-US" sz="4400" spc="-1" strike="noStrike">
              <a:solidFill>
                <a:schemeClr val="dk1"/>
              </a:solidFill>
              <a:latin typeface="Calibri Light"/>
            </a:endParaRPr>
          </a:p>
        </p:txBody>
      </p:sp>
      <p:sp>
        <p:nvSpPr>
          <p:cNvPr id="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Outline Level</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Third Outline Level</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Fourth Outline Level</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51" r:id="rId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 name="Image 0" descr="preencoded.png"/>
          <p:cNvPicPr/>
          <p:nvPr/>
        </p:nvPicPr>
        <p:blipFill>
          <a:blip r:embed="rId2"/>
          <a:stretch/>
        </p:blipFill>
        <p:spPr>
          <a:xfrm>
            <a:off x="0" y="0"/>
            <a:ext cx="14630040" cy="8229240"/>
          </a:xfrm>
          <a:prstGeom prst="rect">
            <a:avLst/>
          </a:prstGeom>
          <a:ln w="0">
            <a:noFill/>
          </a:ln>
        </p:spPr>
      </p:pic>
      <p:sp>
        <p:nvSpPr>
          <p:cNvPr id="6" name="Shape 0"/>
          <p:cNvSpPr/>
          <p:nvPr/>
        </p:nvSpPr>
        <p:spPr>
          <a:xfrm>
            <a:off x="0" y="0"/>
            <a:ext cx="14630040" cy="8229240"/>
          </a:xfrm>
          <a:prstGeom prst="rect">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7"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US" sz="4400" spc="-1" strike="noStrike">
                <a:solidFill>
                  <a:schemeClr val="dk1"/>
                </a:solidFill>
                <a:latin typeface="Calibri Light"/>
              </a:rPr>
              <a:t>Click to edit the </a:t>
            </a:r>
            <a:r>
              <a:rPr b="0" lang="en-US" sz="4400" spc="-1" strike="noStrike">
                <a:solidFill>
                  <a:schemeClr val="dk1"/>
                </a:solidFill>
                <a:latin typeface="Calibri Light"/>
              </a:rPr>
              <a:t>title text format</a:t>
            </a:r>
            <a:endParaRPr b="0" lang="en-US" sz="4400" spc="-1" strike="noStrike">
              <a:solidFill>
                <a:schemeClr val="dk1"/>
              </a:solidFill>
              <a:latin typeface="Calibri Light"/>
            </a:endParaRPr>
          </a:p>
        </p:txBody>
      </p:sp>
      <p:sp>
        <p:nvSpPr>
          <p:cNvPr id="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Outline Level</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Third Outline Level</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Fourth Outline Level</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53" r:id="rId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 name="Image 0" descr="preencoded.png"/>
          <p:cNvPicPr/>
          <p:nvPr/>
        </p:nvPicPr>
        <p:blipFill>
          <a:blip r:embed="rId2"/>
          <a:stretch/>
        </p:blipFill>
        <p:spPr>
          <a:xfrm>
            <a:off x="0" y="0"/>
            <a:ext cx="14630040" cy="8229240"/>
          </a:xfrm>
          <a:prstGeom prst="rect">
            <a:avLst/>
          </a:prstGeom>
          <a:ln w="0">
            <a:noFill/>
          </a:ln>
        </p:spPr>
      </p:pic>
      <p:sp>
        <p:nvSpPr>
          <p:cNvPr id="11" name="Shape 0"/>
          <p:cNvSpPr/>
          <p:nvPr/>
        </p:nvSpPr>
        <p:spPr>
          <a:xfrm>
            <a:off x="0" y="0"/>
            <a:ext cx="14630040" cy="8229240"/>
          </a:xfrm>
          <a:prstGeom prst="rect">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12"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1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US" sz="4400" spc="-1" strike="noStrike">
                <a:solidFill>
                  <a:schemeClr val="dk1"/>
                </a:solidFill>
                <a:latin typeface="Calibri Light"/>
              </a:rPr>
              <a:t>Click to </a:t>
            </a:r>
            <a:r>
              <a:rPr b="0" lang="en-US" sz="4400" spc="-1" strike="noStrike">
                <a:solidFill>
                  <a:schemeClr val="dk1"/>
                </a:solidFill>
                <a:latin typeface="Calibri Light"/>
              </a:rPr>
              <a:t>edit the </a:t>
            </a:r>
            <a:r>
              <a:rPr b="0" lang="en-US" sz="4400" spc="-1" strike="noStrike">
                <a:solidFill>
                  <a:schemeClr val="dk1"/>
                </a:solidFill>
                <a:latin typeface="Calibri Light"/>
              </a:rPr>
              <a:t>title text </a:t>
            </a:r>
            <a:r>
              <a:rPr b="0" lang="en-US" sz="4400" spc="-1" strike="noStrike">
                <a:solidFill>
                  <a:schemeClr val="dk1"/>
                </a:solidFill>
                <a:latin typeface="Calibri Light"/>
              </a:rPr>
              <a:t>format</a:t>
            </a:r>
            <a:endParaRPr b="0" lang="en-US" sz="4400" spc="-1" strike="noStrike">
              <a:solidFill>
                <a:schemeClr val="dk1"/>
              </a:solidFill>
              <a:latin typeface="Calibri Light"/>
            </a:endParaRPr>
          </a:p>
        </p:txBody>
      </p:sp>
      <p:sp>
        <p:nvSpPr>
          <p:cNvPr id="1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Outline Level</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Third Outline Level</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Fourth Outline Level</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55" r:id="rId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 name="Image 0" descr="preencoded.png"/>
          <p:cNvPicPr/>
          <p:nvPr/>
        </p:nvPicPr>
        <p:blipFill>
          <a:blip r:embed="rId2"/>
          <a:stretch/>
        </p:blipFill>
        <p:spPr>
          <a:xfrm>
            <a:off x="0" y="0"/>
            <a:ext cx="14630040" cy="8229240"/>
          </a:xfrm>
          <a:prstGeom prst="rect">
            <a:avLst/>
          </a:prstGeom>
          <a:ln w="0">
            <a:noFill/>
          </a:ln>
        </p:spPr>
      </p:pic>
      <p:sp>
        <p:nvSpPr>
          <p:cNvPr id="16" name="Shape 0"/>
          <p:cNvSpPr/>
          <p:nvPr/>
        </p:nvSpPr>
        <p:spPr>
          <a:xfrm>
            <a:off x="0" y="0"/>
            <a:ext cx="14630040" cy="8229240"/>
          </a:xfrm>
          <a:prstGeom prst="rect">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17"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1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US" sz="4400" spc="-1" strike="noStrike">
                <a:solidFill>
                  <a:schemeClr val="dk1"/>
                </a:solidFill>
                <a:latin typeface="Calibri Light"/>
              </a:rPr>
              <a:t>Click to </a:t>
            </a:r>
            <a:r>
              <a:rPr b="0" lang="en-US" sz="4400" spc="-1" strike="noStrike">
                <a:solidFill>
                  <a:schemeClr val="dk1"/>
                </a:solidFill>
                <a:latin typeface="Calibri Light"/>
              </a:rPr>
              <a:t>edit the </a:t>
            </a:r>
            <a:r>
              <a:rPr b="0" lang="en-US" sz="4400" spc="-1" strike="noStrike">
                <a:solidFill>
                  <a:schemeClr val="dk1"/>
                </a:solidFill>
                <a:latin typeface="Calibri Light"/>
              </a:rPr>
              <a:t>title text </a:t>
            </a:r>
            <a:r>
              <a:rPr b="0" lang="en-US" sz="4400" spc="-1" strike="noStrike">
                <a:solidFill>
                  <a:schemeClr val="dk1"/>
                </a:solidFill>
                <a:latin typeface="Calibri Light"/>
              </a:rPr>
              <a:t>format</a:t>
            </a:r>
            <a:endParaRPr b="0" lang="en-US" sz="4400" spc="-1" strike="noStrike">
              <a:solidFill>
                <a:schemeClr val="dk1"/>
              </a:solidFill>
              <a:latin typeface="Calibri Light"/>
            </a:endParaRPr>
          </a:p>
        </p:txBody>
      </p:sp>
      <p:sp>
        <p:nvSpPr>
          <p:cNvPr id="1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Outline Level</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Third Outline Level</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Fourth Outline Level</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57" r:id="rId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0" name="Image 0" descr="preencoded.png"/>
          <p:cNvPicPr/>
          <p:nvPr/>
        </p:nvPicPr>
        <p:blipFill>
          <a:blip r:embed="rId2"/>
          <a:stretch/>
        </p:blipFill>
        <p:spPr>
          <a:xfrm>
            <a:off x="0" y="0"/>
            <a:ext cx="14630040" cy="8229240"/>
          </a:xfrm>
          <a:prstGeom prst="rect">
            <a:avLst/>
          </a:prstGeom>
          <a:ln w="0">
            <a:noFill/>
          </a:ln>
        </p:spPr>
      </p:pic>
      <p:sp>
        <p:nvSpPr>
          <p:cNvPr id="21" name="Shape 0"/>
          <p:cNvSpPr/>
          <p:nvPr/>
        </p:nvSpPr>
        <p:spPr>
          <a:xfrm>
            <a:off x="0" y="0"/>
            <a:ext cx="14630040" cy="8229240"/>
          </a:xfrm>
          <a:prstGeom prst="rect">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22"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2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US" sz="4400" spc="-1" strike="noStrike">
                <a:solidFill>
                  <a:schemeClr val="dk1"/>
                </a:solidFill>
                <a:latin typeface="Calibri Light"/>
              </a:rPr>
              <a:t>Click to </a:t>
            </a:r>
            <a:r>
              <a:rPr b="0" lang="en-US" sz="4400" spc="-1" strike="noStrike">
                <a:solidFill>
                  <a:schemeClr val="dk1"/>
                </a:solidFill>
                <a:latin typeface="Calibri Light"/>
              </a:rPr>
              <a:t>edit the </a:t>
            </a:r>
            <a:r>
              <a:rPr b="0" lang="en-US" sz="4400" spc="-1" strike="noStrike">
                <a:solidFill>
                  <a:schemeClr val="dk1"/>
                </a:solidFill>
                <a:latin typeface="Calibri Light"/>
              </a:rPr>
              <a:t>title text </a:t>
            </a:r>
            <a:r>
              <a:rPr b="0" lang="en-US" sz="4400" spc="-1" strike="noStrike">
                <a:solidFill>
                  <a:schemeClr val="dk1"/>
                </a:solidFill>
                <a:latin typeface="Calibri Light"/>
              </a:rPr>
              <a:t>format</a:t>
            </a:r>
            <a:endParaRPr b="0" lang="en-US" sz="4400" spc="-1" strike="noStrike">
              <a:solidFill>
                <a:schemeClr val="dk1"/>
              </a:solidFill>
              <a:latin typeface="Calibri Light"/>
            </a:endParaRPr>
          </a:p>
        </p:txBody>
      </p:sp>
      <p:sp>
        <p:nvSpPr>
          <p:cNvPr id="2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Outline Level</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Third Outline Level</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Fourth Outline Level</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59" r:id="rId5"/>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 name="Image 0" descr="preencoded.png"/>
          <p:cNvPicPr/>
          <p:nvPr/>
        </p:nvPicPr>
        <p:blipFill>
          <a:blip r:embed="rId2"/>
          <a:stretch/>
        </p:blipFill>
        <p:spPr>
          <a:xfrm>
            <a:off x="0" y="0"/>
            <a:ext cx="14630040" cy="8229240"/>
          </a:xfrm>
          <a:prstGeom prst="rect">
            <a:avLst/>
          </a:prstGeom>
          <a:ln w="0">
            <a:noFill/>
          </a:ln>
        </p:spPr>
      </p:pic>
      <p:sp>
        <p:nvSpPr>
          <p:cNvPr id="26" name="Shape 0"/>
          <p:cNvSpPr/>
          <p:nvPr/>
        </p:nvSpPr>
        <p:spPr>
          <a:xfrm>
            <a:off x="0" y="0"/>
            <a:ext cx="14630040" cy="8229240"/>
          </a:xfrm>
          <a:prstGeom prst="rect">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27"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2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US" sz="4400" spc="-1" strike="noStrike">
                <a:solidFill>
                  <a:schemeClr val="dk1"/>
                </a:solidFill>
                <a:latin typeface="Calibri Light"/>
              </a:rPr>
              <a:t>Click to </a:t>
            </a:r>
            <a:r>
              <a:rPr b="0" lang="en-US" sz="4400" spc="-1" strike="noStrike">
                <a:solidFill>
                  <a:schemeClr val="dk1"/>
                </a:solidFill>
                <a:latin typeface="Calibri Light"/>
              </a:rPr>
              <a:t>edit the </a:t>
            </a:r>
            <a:r>
              <a:rPr b="0" lang="en-US" sz="4400" spc="-1" strike="noStrike">
                <a:solidFill>
                  <a:schemeClr val="dk1"/>
                </a:solidFill>
                <a:latin typeface="Calibri Light"/>
              </a:rPr>
              <a:t>title text </a:t>
            </a:r>
            <a:r>
              <a:rPr b="0" lang="en-US" sz="4400" spc="-1" strike="noStrike">
                <a:solidFill>
                  <a:schemeClr val="dk1"/>
                </a:solidFill>
                <a:latin typeface="Calibri Light"/>
              </a:rPr>
              <a:t>format</a:t>
            </a:r>
            <a:endParaRPr b="0" lang="en-US" sz="4400" spc="-1" strike="noStrike">
              <a:solidFill>
                <a:schemeClr val="dk1"/>
              </a:solidFill>
              <a:latin typeface="Calibri Light"/>
            </a:endParaRPr>
          </a:p>
        </p:txBody>
      </p:sp>
      <p:sp>
        <p:nvSpPr>
          <p:cNvPr id="2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Outline Level</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Third Outline Level</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Fourth Outline Level</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61" r:id="rId5"/>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0" name="Image 0" descr="preencoded.png"/>
          <p:cNvPicPr/>
          <p:nvPr/>
        </p:nvPicPr>
        <p:blipFill>
          <a:blip r:embed="rId2"/>
          <a:stretch/>
        </p:blipFill>
        <p:spPr>
          <a:xfrm>
            <a:off x="0" y="0"/>
            <a:ext cx="14630040" cy="8229240"/>
          </a:xfrm>
          <a:prstGeom prst="rect">
            <a:avLst/>
          </a:prstGeom>
          <a:ln w="0">
            <a:noFill/>
          </a:ln>
        </p:spPr>
      </p:pic>
      <p:sp>
        <p:nvSpPr>
          <p:cNvPr id="31" name="Shape 0"/>
          <p:cNvSpPr/>
          <p:nvPr/>
        </p:nvSpPr>
        <p:spPr>
          <a:xfrm>
            <a:off x="0" y="0"/>
            <a:ext cx="14630040" cy="8229240"/>
          </a:xfrm>
          <a:prstGeom prst="rect">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32"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3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US" sz="4400" spc="-1" strike="noStrike">
                <a:solidFill>
                  <a:schemeClr val="dk1"/>
                </a:solidFill>
                <a:latin typeface="Calibri Light"/>
              </a:rPr>
              <a:t>Click to </a:t>
            </a:r>
            <a:r>
              <a:rPr b="0" lang="en-US" sz="4400" spc="-1" strike="noStrike">
                <a:solidFill>
                  <a:schemeClr val="dk1"/>
                </a:solidFill>
                <a:latin typeface="Calibri Light"/>
              </a:rPr>
              <a:t>edit the </a:t>
            </a:r>
            <a:r>
              <a:rPr b="0" lang="en-US" sz="4400" spc="-1" strike="noStrike">
                <a:solidFill>
                  <a:schemeClr val="dk1"/>
                </a:solidFill>
                <a:latin typeface="Calibri Light"/>
              </a:rPr>
              <a:t>title text </a:t>
            </a:r>
            <a:r>
              <a:rPr b="0" lang="en-US" sz="4400" spc="-1" strike="noStrike">
                <a:solidFill>
                  <a:schemeClr val="dk1"/>
                </a:solidFill>
                <a:latin typeface="Calibri Light"/>
              </a:rPr>
              <a:t>format</a:t>
            </a:r>
            <a:endParaRPr b="0" lang="en-US" sz="4400" spc="-1" strike="noStrike">
              <a:solidFill>
                <a:schemeClr val="dk1"/>
              </a:solidFill>
              <a:latin typeface="Calibri Light"/>
            </a:endParaRPr>
          </a:p>
        </p:txBody>
      </p:sp>
      <p:sp>
        <p:nvSpPr>
          <p:cNvPr id="3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Outline Level</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Third Outline Level</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Fourth Outline Level</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63" r:id="rId5"/>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5" name="Image 0" descr="preencoded.png"/>
          <p:cNvPicPr/>
          <p:nvPr/>
        </p:nvPicPr>
        <p:blipFill>
          <a:blip r:embed="rId2"/>
          <a:stretch/>
        </p:blipFill>
        <p:spPr>
          <a:xfrm>
            <a:off x="0" y="0"/>
            <a:ext cx="14630040" cy="8229240"/>
          </a:xfrm>
          <a:prstGeom prst="rect">
            <a:avLst/>
          </a:prstGeom>
          <a:ln w="0">
            <a:noFill/>
          </a:ln>
        </p:spPr>
      </p:pic>
      <p:sp>
        <p:nvSpPr>
          <p:cNvPr id="36" name="Shape 0"/>
          <p:cNvSpPr/>
          <p:nvPr/>
        </p:nvSpPr>
        <p:spPr>
          <a:xfrm>
            <a:off x="0" y="0"/>
            <a:ext cx="14630040" cy="8229240"/>
          </a:xfrm>
          <a:prstGeom prst="rect">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37" name="Image 1" descr="preencoded.png">
            <a:hlinkClick r:id="rId3"/>
          </p:cNvPr>
          <p:cNvPicPr/>
          <p:nvPr/>
        </p:nvPicPr>
        <p:blipFill>
          <a:blip r:embed="rId4"/>
          <a:stretch/>
        </p:blipFill>
        <p:spPr>
          <a:xfrm>
            <a:off x="12839040" y="7749720"/>
            <a:ext cx="1722240" cy="411120"/>
          </a:xfrm>
          <a:prstGeom prst="rect">
            <a:avLst/>
          </a:prstGeom>
          <a:ln w="0">
            <a:noFill/>
          </a:ln>
        </p:spPr>
      </p:pic>
      <p:sp>
        <p:nvSpPr>
          <p:cNvPr id="3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US" sz="4400" spc="-1" strike="noStrike">
                <a:solidFill>
                  <a:schemeClr val="dk1"/>
                </a:solidFill>
                <a:latin typeface="Calibri Light"/>
              </a:rPr>
              <a:t>Click to </a:t>
            </a:r>
            <a:r>
              <a:rPr b="0" lang="en-US" sz="4400" spc="-1" strike="noStrike">
                <a:solidFill>
                  <a:schemeClr val="dk1"/>
                </a:solidFill>
                <a:latin typeface="Calibri Light"/>
              </a:rPr>
              <a:t>edit the </a:t>
            </a:r>
            <a:r>
              <a:rPr b="0" lang="en-US" sz="4400" spc="-1" strike="noStrike">
                <a:solidFill>
                  <a:schemeClr val="dk1"/>
                </a:solidFill>
                <a:latin typeface="Calibri Light"/>
              </a:rPr>
              <a:t>title text </a:t>
            </a:r>
            <a:r>
              <a:rPr b="0" lang="en-US" sz="4400" spc="-1" strike="noStrike">
                <a:solidFill>
                  <a:schemeClr val="dk1"/>
                </a:solidFill>
                <a:latin typeface="Calibri Light"/>
              </a:rPr>
              <a:t>format</a:t>
            </a:r>
            <a:endParaRPr b="0" lang="en-US" sz="4400" spc="-1" strike="noStrike">
              <a:solidFill>
                <a:schemeClr val="dk1"/>
              </a:solidFill>
              <a:latin typeface="Calibri Light"/>
            </a:endParaRPr>
          </a:p>
        </p:txBody>
      </p:sp>
      <p:sp>
        <p:nvSpPr>
          <p:cNvPr id="3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Outline Level</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Third Outline Level</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Fourth Outline Level</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65" r:id="rId5"/>
  </p:sldLayoutIdLst>
</p:sldMaster>
</file>

<file path=ppt/slides/_rels/slide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4.xml"/><Relationship Id="rId3"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image" Target="../media/image7.svg"/><Relationship Id="rId4" Type="http://schemas.openxmlformats.org/officeDocument/2006/relationships/image" Target="../media/image8.png"/><Relationship Id="rId5" Type="http://schemas.openxmlformats.org/officeDocument/2006/relationships/image" Target="../media/image9.svg"/><Relationship Id="rId6" Type="http://schemas.openxmlformats.org/officeDocument/2006/relationships/image" Target="../media/image10.png"/><Relationship Id="rId7" Type="http://schemas.openxmlformats.org/officeDocument/2006/relationships/image" Target="../media/image11.svg"/><Relationship Id="rId8" Type="http://schemas.openxmlformats.org/officeDocument/2006/relationships/slideLayout" Target="../slideLayouts/slideLayout5.xml"/><Relationship Id="rId9"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6.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7.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slideLayout" Target="../slideLayouts/slideLayout9.xml"/><Relationship Id="rId6"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0.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2.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1" name="Image 0" descr="preencoded.png"/>
          <p:cNvPicPr/>
          <p:nvPr/>
        </p:nvPicPr>
        <p:blipFill>
          <a:blip r:embed="rId1"/>
          <a:stretch/>
        </p:blipFill>
        <p:spPr>
          <a:xfrm>
            <a:off x="9144000" y="0"/>
            <a:ext cx="5486040" cy="8229240"/>
          </a:xfrm>
          <a:prstGeom prst="rect">
            <a:avLst/>
          </a:prstGeom>
          <a:ln w="0">
            <a:noFill/>
          </a:ln>
        </p:spPr>
      </p:pic>
      <p:sp>
        <p:nvSpPr>
          <p:cNvPr id="52" name="Text 0"/>
          <p:cNvSpPr/>
          <p:nvPr/>
        </p:nvSpPr>
        <p:spPr>
          <a:xfrm>
            <a:off x="837720" y="3006720"/>
            <a:ext cx="7468200" cy="1231560"/>
          </a:xfrm>
          <a:prstGeom prst="rect">
            <a:avLst/>
          </a:prstGeom>
          <a:noFill/>
          <a:ln w="0">
            <a:noFill/>
          </a:ln>
        </p:spPr>
        <p:style>
          <a:lnRef idx="0"/>
          <a:fillRef idx="0"/>
          <a:effectRef idx="0"/>
          <a:fontRef idx="minor"/>
        </p:style>
        <p:txBody>
          <a:bodyPr lIns="0" rIns="0" tIns="0" bIns="0" anchor="t">
            <a:noAutofit/>
          </a:bodyPr>
          <a:p>
            <a:pPr>
              <a:lnSpc>
                <a:spcPts val="4850"/>
              </a:lnSpc>
              <a:tabLst>
                <a:tab algn="l" pos="0"/>
              </a:tabLst>
            </a:pPr>
            <a:r>
              <a:rPr b="1" lang="en-US" sz="3850" spc="-1" strike="noStrike">
                <a:solidFill>
                  <a:srgbClr val="ffffff"/>
                </a:solidFill>
                <a:latin typeface="Overpass Bold"/>
                <a:ea typeface="Overpass Bold"/>
              </a:rPr>
              <a:t>Banker's Algorithm for Deadlock Avoidance</a:t>
            </a:r>
            <a:endParaRPr b="0" lang="en-US" sz="3850" spc="-1" strike="noStrike">
              <a:solidFill>
                <a:srgbClr val="000000"/>
              </a:solidFill>
              <a:latin typeface="Arial"/>
            </a:endParaRPr>
          </a:p>
        </p:txBody>
      </p:sp>
      <p:sp>
        <p:nvSpPr>
          <p:cNvPr id="53" name="Text 1"/>
          <p:cNvSpPr/>
          <p:nvPr/>
        </p:nvSpPr>
        <p:spPr>
          <a:xfrm>
            <a:off x="837720" y="4552560"/>
            <a:ext cx="7468200" cy="66960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pc="-1" strike="noStrike">
                <a:solidFill>
                  <a:srgbClr val="e5e0df"/>
                </a:solidFill>
                <a:latin typeface="Overpass"/>
                <a:ea typeface="Overpass"/>
              </a:rPr>
              <a:t>A comprehensive guide to understanding one of the most elegant solutions in operating systems for preventing deadlock scenarios</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
          <p:cNvSpPr txBox="1"/>
          <p:nvPr/>
        </p:nvSpPr>
        <p:spPr>
          <a:xfrm>
            <a:off x="914400" y="457200"/>
            <a:ext cx="7421400" cy="7741800"/>
          </a:xfrm>
          <a:prstGeom prst="rect">
            <a:avLst/>
          </a:prstGeom>
          <a:noFill/>
          <a:ln w="0">
            <a:noFill/>
          </a:ln>
        </p:spPr>
        <p:txBody>
          <a:bodyPr lIns="90000" rIns="90000" tIns="45000" bIns="45000" anchor="t">
            <a:noAutofit/>
          </a:bodyPr>
          <a:p>
            <a:r>
              <a:rPr b="0" lang="en-US" sz="1800" spc="-1" strike="noStrike">
                <a:solidFill>
                  <a:srgbClr val="ffffff"/>
                </a:solidFill>
                <a:latin typeface="Arial"/>
              </a:rPr>
              <a:t>#include &lt;stdio.h&gt;</a:t>
            </a:r>
            <a:endParaRPr b="0" lang="en-US" sz="1800" spc="-1" strike="noStrike">
              <a:solidFill>
                <a:srgbClr val="ffffff"/>
              </a:solidFill>
              <a:latin typeface="Arial"/>
            </a:endParaRPr>
          </a:p>
          <a:p>
            <a:r>
              <a:rPr b="0" lang="en-US" sz="1800" spc="-1" strike="noStrike">
                <a:solidFill>
                  <a:srgbClr val="ffffff"/>
                </a:solidFill>
                <a:latin typeface="Arial"/>
              </a:rPr>
              <a:t>#include &lt;stdbool.h&gt;</a:t>
            </a:r>
            <a:endParaRPr b="0" lang="en-US" sz="1800" spc="-1" strike="noStrike">
              <a:solidFill>
                <a:srgbClr val="ffffff"/>
              </a:solidFill>
              <a:latin typeface="Arial"/>
            </a:endParaRPr>
          </a:p>
          <a:p>
            <a:endParaRPr b="0" lang="en-US" sz="1800" spc="-1" strike="noStrike">
              <a:solidFill>
                <a:srgbClr val="ffffff"/>
              </a:solidFill>
              <a:latin typeface="Arial"/>
            </a:endParaRPr>
          </a:p>
          <a:p>
            <a:r>
              <a:rPr b="0" lang="en-US" sz="1800" spc="-1" strike="noStrike">
                <a:solidFill>
                  <a:srgbClr val="ffffff"/>
                </a:solidFill>
                <a:latin typeface="Arial"/>
              </a:rPr>
              <a:t>int main() {</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int n, m; // n = number of processes, m = number of resource types</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int i, j, k;</a:t>
            </a:r>
            <a:endParaRPr b="0" lang="en-US" sz="1800" spc="-1" strike="noStrike">
              <a:solidFill>
                <a:srgbClr val="ffffff"/>
              </a:solidFill>
              <a:latin typeface="Arial"/>
            </a:endParaRPr>
          </a:p>
          <a:p>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printf("Enter number of processes: ");</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scanf("%d", &amp;n);</a:t>
            </a:r>
            <a:endParaRPr b="0" lang="en-US" sz="1800" spc="-1" strike="noStrike">
              <a:solidFill>
                <a:srgbClr val="ffffff"/>
              </a:solidFill>
              <a:latin typeface="Arial"/>
            </a:endParaRPr>
          </a:p>
          <a:p>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printf("Enter number of resource types: ");</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scanf("%d", &amp;m);</a:t>
            </a:r>
            <a:endParaRPr b="0" lang="en-US" sz="1800" spc="-1" strike="noStrike">
              <a:solidFill>
                <a:srgbClr val="ffffff"/>
              </a:solidFill>
              <a:latin typeface="Arial"/>
            </a:endParaRPr>
          </a:p>
          <a:p>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int alloc[n][m], max[n][m], avail[m];</a:t>
            </a:r>
            <a:endParaRPr b="0" lang="en-US" sz="1800" spc="-1" strike="noStrike">
              <a:solidFill>
                <a:srgbClr val="ffffff"/>
              </a:solidFill>
              <a:latin typeface="Arial"/>
            </a:endParaRPr>
          </a:p>
          <a:p>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printf("Enter allocation matrix:\n");</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(i = 0; i &lt; n; i++)</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(j = 0; j &lt; m; j++)</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scanf("%d", &amp;alloc[i][j]);</a:t>
            </a:r>
            <a:endParaRPr b="0" lang="en-US" sz="1800" spc="-1" strike="noStrike">
              <a:solidFill>
                <a:srgbClr val="ffffff"/>
              </a:solidFill>
              <a:latin typeface="Arial"/>
            </a:endParaRPr>
          </a:p>
          <a:p>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printf("Enter maximum matrix:\n");</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(i = 0; i &lt; n; i++)</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(j = 0; j &lt; m; j++)</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scanf("%d", &amp;max[i][j]);</a:t>
            </a:r>
            <a:endParaRPr b="0" lang="en-US" sz="1800" spc="-1" strike="noStrike">
              <a:solidFill>
                <a:srgbClr val="ffffff"/>
              </a:solidFill>
              <a:latin typeface="Arial"/>
            </a:endParaRPr>
          </a:p>
          <a:p>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printf("Enter available resources:\n");</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(i = 0; i &lt; m; i++)</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scanf("%d", &amp;avail[i]);</a:t>
            </a:r>
            <a:endParaRPr b="0" lang="en-US" sz="1800" spc="-1" strike="noStrike">
              <a:solidFill>
                <a:srgbClr val="ffffff"/>
              </a:solidFill>
              <a:latin typeface="Arial"/>
            </a:endParaRPr>
          </a:p>
          <a:p>
            <a:endParaRPr b="0" lang="en-US"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
          <p:cNvSpPr txBox="1"/>
          <p:nvPr/>
        </p:nvSpPr>
        <p:spPr>
          <a:xfrm>
            <a:off x="579600" y="-457200"/>
            <a:ext cx="10393200" cy="9304920"/>
          </a:xfrm>
          <a:prstGeom prst="rect">
            <a:avLst/>
          </a:prstGeom>
          <a:noFill/>
          <a:ln w="0">
            <a:noFill/>
          </a:ln>
        </p:spPr>
        <p:txBody>
          <a:bodyPr lIns="90000" rIns="90000" tIns="45000" bIns="45000" anchor="t">
            <a:noAutofit/>
          </a:bodyPr>
          <a:p>
            <a:endParaRPr b="0" lang="en-US" sz="1800" spc="-1" strike="noStrike">
              <a:solidFill>
                <a:srgbClr val="000000"/>
              </a:solidFill>
              <a:latin typeface="Arial"/>
            </a:endParaRPr>
          </a:p>
          <a:p>
            <a:endParaRPr b="0" lang="en-US" sz="1800" spc="-1" strike="noStrike">
              <a:solidFill>
                <a:srgbClr val="000000"/>
              </a:solidFill>
              <a:latin typeface="Arial"/>
            </a:endParaRPr>
          </a:p>
          <a:p>
            <a:r>
              <a:rPr b="0" lang="en-US" sz="1800" spc="-1" strike="noStrike">
                <a:solidFill>
                  <a:srgbClr val="000000"/>
                </a:solidFill>
                <a:latin typeface="Arial"/>
              </a:rPr>
              <a:t>   </a:t>
            </a:r>
            <a:r>
              <a:rPr b="0" lang="en-US" sz="1800" spc="-1" strike="noStrike">
                <a:solidFill>
                  <a:srgbClr val="ffffff"/>
                </a:solidFill>
                <a:latin typeface="Arial"/>
              </a:rPr>
              <a:t> </a:t>
            </a:r>
            <a:r>
              <a:rPr b="0" lang="en-US" sz="1800" spc="-1" strike="noStrike">
                <a:solidFill>
                  <a:srgbClr val="ffffff"/>
                </a:solidFill>
                <a:latin typeface="Arial"/>
              </a:rPr>
              <a:t>int need[n][m];</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(i = 0; i &lt; n; i++)</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(j = 0; j &lt; m; j++)</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need[i][j] = max[i][j] - alloc[i][j];</a:t>
            </a:r>
            <a:endParaRPr b="0" lang="en-US" sz="1800" spc="-1" strike="noStrike">
              <a:solidFill>
                <a:srgbClr val="000000"/>
              </a:solidFill>
              <a:latin typeface="Arial"/>
            </a:endParaRPr>
          </a:p>
          <a:p>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bool finish[n];</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(i = 0; i &lt; n; i++)</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finish[i] = false;</a:t>
            </a:r>
            <a:endParaRPr b="0" lang="en-US" sz="1800" spc="-1" strike="noStrike">
              <a:solidFill>
                <a:srgbClr val="000000"/>
              </a:solidFill>
              <a:latin typeface="Arial"/>
            </a:endParaRPr>
          </a:p>
          <a:p>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int safeSeq[n];</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int idx = 0;</a:t>
            </a:r>
            <a:endParaRPr b="0" lang="en-US" sz="1800" spc="-1" strike="noStrike">
              <a:solidFill>
                <a:srgbClr val="000000"/>
              </a:solidFill>
              <a:latin typeface="Arial"/>
            </a:endParaRPr>
          </a:p>
          <a:p>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 Safety algorithm</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(k = 0; k &lt; n; k++) {</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(i = 0; i &lt; n; i++) {</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if (!finish[i]) {</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bool flag = true;</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(j = 0; j &lt; m; j++) {</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if (need[i][j] &gt; avail[j]) {</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flag = false;</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break;</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if (flag) {</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(j = 0; j &lt; m; j++)</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avail[j] += alloc[i][j];</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safeSeq[idx++] = i;</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finish[i] = true;</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a:t>
            </a:r>
            <a:endParaRPr b="0" lang="en-US" sz="1800" spc="-1" strike="noStrike">
              <a:solidFill>
                <a:srgbClr val="000000"/>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a:t>
            </a:r>
            <a:endParaRPr b="0" lang="en-US" sz="1800" spc="-1" strike="noStrike">
              <a:solidFill>
                <a:srgbClr val="000000"/>
              </a:solidFill>
              <a:latin typeface="Arial"/>
            </a:endParaRPr>
          </a:p>
          <a:p>
            <a:r>
              <a:rPr b="0" lang="en-US" sz="1800" spc="-1" strike="noStrike">
                <a:solidFill>
                  <a:srgbClr val="ffffff"/>
                </a:solidFill>
                <a:latin typeface="Arial"/>
              </a:rPr>
              <a:t> </a:t>
            </a:r>
            <a:endParaRPr b="0" lang="en-US" sz="1800" spc="-1" strike="noStrike">
              <a:solidFill>
                <a:srgbClr val="000000"/>
              </a:solidFill>
              <a:latin typeface="Arial"/>
            </a:endParaRPr>
          </a:p>
          <a:p>
            <a:endParaRPr b="0" lang="en-US" sz="1800" spc="-1" strike="noStrike">
              <a:solidFill>
                <a:srgbClr val="000000"/>
              </a:solidFill>
              <a:latin typeface="Arial"/>
            </a:endParaRPr>
          </a:p>
          <a:p>
            <a:r>
              <a:rPr b="0" lang="en-US" sz="1800" spc="-1" strike="noStrike">
                <a:solidFill>
                  <a:srgbClr val="000000"/>
                </a:solidFill>
                <a:latin typeface="Arial"/>
              </a:rPr>
              <a:t>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
          <p:cNvSpPr txBox="1"/>
          <p:nvPr/>
        </p:nvSpPr>
        <p:spPr>
          <a:xfrm>
            <a:off x="808200" y="1052640"/>
            <a:ext cx="7192800" cy="5119560"/>
          </a:xfrm>
          <a:prstGeom prst="rect">
            <a:avLst/>
          </a:prstGeom>
          <a:noFill/>
          <a:ln w="0">
            <a:noFill/>
          </a:ln>
        </p:spPr>
        <p:txBody>
          <a:bodyPr lIns="90000" rIns="90000" tIns="45000" bIns="45000" anchor="t">
            <a:noAutofit/>
          </a:bodyPr>
          <a:p>
            <a:r>
              <a:rPr b="0" lang="en-US" sz="1800" spc="-1" strike="noStrike">
                <a:solidFill>
                  <a:srgbClr val="ffffff"/>
                </a:solidFill>
                <a:latin typeface="Arial"/>
              </a:rPr>
              <a:t>    </a:t>
            </a:r>
            <a:r>
              <a:rPr b="0" lang="en-US" sz="1800" spc="-1" strike="noStrike">
                <a:solidFill>
                  <a:srgbClr val="ffffff"/>
                </a:solidFill>
                <a:latin typeface="Arial"/>
              </a:rPr>
              <a:t>}</a:t>
            </a:r>
            <a:endParaRPr b="0" lang="en-US" sz="1800" spc="-1" strike="noStrike">
              <a:solidFill>
                <a:srgbClr val="ffffff"/>
              </a:solidFill>
              <a:latin typeface="Arial"/>
            </a:endParaRPr>
          </a:p>
          <a:p>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 Check if system is safe</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(i = 0; i &lt; n; i++) {</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if (!finish[i]) {</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printf("\nSystem is NOT in a safe state.\n");</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return 0;</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a:t>
            </a:r>
            <a:endParaRPr b="0" lang="en-US" sz="1800" spc="-1" strike="noStrike">
              <a:solidFill>
                <a:srgbClr val="ffffff"/>
              </a:solidFill>
              <a:latin typeface="Arial"/>
            </a:endParaRPr>
          </a:p>
          <a:p>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printf("\nSystem is in a SAFE state.\nSafe sequence: ");</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for (i = 0; i &lt; n; i++)</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printf("P%d ", safeSeq[i]);</a:t>
            </a:r>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printf("\n");</a:t>
            </a:r>
            <a:endParaRPr b="0" lang="en-US" sz="1800" spc="-1" strike="noStrike">
              <a:solidFill>
                <a:srgbClr val="ffffff"/>
              </a:solidFill>
              <a:latin typeface="Arial"/>
            </a:endParaRPr>
          </a:p>
          <a:p>
            <a:endParaRPr b="0" lang="en-US" sz="1800" spc="-1" strike="noStrike">
              <a:solidFill>
                <a:srgbClr val="ffffff"/>
              </a:solidFill>
              <a:latin typeface="Arial"/>
            </a:endParaRPr>
          </a:p>
          <a:p>
            <a:r>
              <a:rPr b="0" lang="en-US" sz="1800" spc="-1" strike="noStrike">
                <a:solidFill>
                  <a:srgbClr val="ffffff"/>
                </a:solidFill>
                <a:latin typeface="Arial"/>
              </a:rPr>
              <a:t>    </a:t>
            </a:r>
            <a:r>
              <a:rPr b="0" lang="en-US" sz="1800" spc="-1" strike="noStrike">
                <a:solidFill>
                  <a:srgbClr val="ffffff"/>
                </a:solidFill>
                <a:latin typeface="Arial"/>
              </a:rPr>
              <a:t>return 0;</a:t>
            </a:r>
            <a:endParaRPr b="0" lang="en-US" sz="1800" spc="-1" strike="noStrike">
              <a:solidFill>
                <a:srgbClr val="ffffff"/>
              </a:solidFill>
              <a:latin typeface="Arial"/>
            </a:endParaRPr>
          </a:p>
          <a:p>
            <a:r>
              <a:rPr b="0" lang="en-US" sz="1800" spc="-1" strike="noStrike">
                <a:solidFill>
                  <a:srgbClr val="ffffff"/>
                </a:solidFill>
                <a:latin typeface="Arial"/>
              </a:rPr>
              <a:t>}</a:t>
            </a:r>
            <a:endParaRPr b="0" lang="en-US"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 name="Text 0"/>
          <p:cNvSpPr/>
          <p:nvPr/>
        </p:nvSpPr>
        <p:spPr>
          <a:xfrm>
            <a:off x="837720" y="976320"/>
            <a:ext cx="10921680" cy="615600"/>
          </a:xfrm>
          <a:prstGeom prst="rect">
            <a:avLst/>
          </a:prstGeom>
          <a:noFill/>
          <a:ln w="0">
            <a:noFill/>
          </a:ln>
        </p:spPr>
        <p:style>
          <a:lnRef idx="0"/>
          <a:fillRef idx="0"/>
          <a:effectRef idx="0"/>
          <a:fontRef idx="minor"/>
        </p:style>
        <p:txBody>
          <a:bodyPr wrap="none" lIns="0" rIns="0" tIns="0" bIns="0" anchor="t">
            <a:noAutofit/>
          </a:bodyPr>
          <a:p>
            <a:pPr>
              <a:lnSpc>
                <a:spcPts val="4850"/>
              </a:lnSpc>
              <a:tabLst>
                <a:tab algn="l" pos="0"/>
              </a:tabLst>
            </a:pPr>
            <a:r>
              <a:rPr b="1" lang="en-US" sz="3850" spc="-1" strike="noStrike">
                <a:solidFill>
                  <a:srgbClr val="ffffff"/>
                </a:solidFill>
                <a:latin typeface="Overpass Bold"/>
                <a:ea typeface="Overpass Bold"/>
              </a:rPr>
              <a:t>Understanding Deadlocks in Operating Systems</a:t>
            </a:r>
            <a:endParaRPr b="0" lang="en-US" sz="3850" spc="-1" strike="noStrike">
              <a:solidFill>
                <a:srgbClr val="000000"/>
              </a:solidFill>
              <a:latin typeface="Arial"/>
            </a:endParaRPr>
          </a:p>
        </p:txBody>
      </p:sp>
      <p:pic>
        <p:nvPicPr>
          <p:cNvPr id="55" name="Image 0" descr="preencoded.png"/>
          <p:cNvPicPr/>
          <p:nvPr/>
        </p:nvPicPr>
        <p:blipFill>
          <a:blip r:embed="rId1"/>
          <a:stretch/>
        </p:blipFill>
        <p:spPr>
          <a:xfrm>
            <a:off x="837720" y="2142000"/>
            <a:ext cx="4875120" cy="4875120"/>
          </a:xfrm>
          <a:prstGeom prst="rect">
            <a:avLst/>
          </a:prstGeom>
          <a:ln w="0">
            <a:noFill/>
          </a:ln>
        </p:spPr>
      </p:pic>
      <p:sp>
        <p:nvSpPr>
          <p:cNvPr id="56" name="Text 1"/>
          <p:cNvSpPr/>
          <p:nvPr/>
        </p:nvSpPr>
        <p:spPr>
          <a:xfrm>
            <a:off x="6231600" y="2115720"/>
            <a:ext cx="2956680" cy="369360"/>
          </a:xfrm>
          <a:prstGeom prst="rect">
            <a:avLst/>
          </a:prstGeom>
          <a:noFill/>
          <a:ln w="0">
            <a:noFill/>
          </a:ln>
        </p:spPr>
        <p:style>
          <a:lnRef idx="0"/>
          <a:fillRef idx="0"/>
          <a:effectRef idx="0"/>
          <a:fontRef idx="minor"/>
        </p:style>
        <p:txBody>
          <a:bodyPr wrap="none" lIns="0" rIns="0" tIns="0" bIns="0" anchor="t">
            <a:noAutofit/>
          </a:bodyPr>
          <a:p>
            <a:pPr>
              <a:lnSpc>
                <a:spcPts val="2900"/>
              </a:lnSpc>
              <a:tabLst>
                <a:tab algn="l" pos="0"/>
              </a:tabLst>
            </a:pPr>
            <a:r>
              <a:rPr b="1" lang="en-US" sz="2300" spc="-1" strike="noStrike">
                <a:solidFill>
                  <a:srgbClr val="ffffff"/>
                </a:solidFill>
                <a:latin typeface="Overpass Bold"/>
                <a:ea typeface="Overpass Bold"/>
              </a:rPr>
              <a:t>What is a Deadlock?</a:t>
            </a:r>
            <a:endParaRPr b="0" lang="en-US" sz="2300" spc="-1" strike="noStrike">
              <a:solidFill>
                <a:srgbClr val="000000"/>
              </a:solidFill>
              <a:latin typeface="Arial"/>
            </a:endParaRPr>
          </a:p>
        </p:txBody>
      </p:sp>
      <p:sp>
        <p:nvSpPr>
          <p:cNvPr id="57" name="Text 2"/>
          <p:cNvSpPr/>
          <p:nvPr/>
        </p:nvSpPr>
        <p:spPr>
          <a:xfrm>
            <a:off x="6231600" y="2694960"/>
            <a:ext cx="7568280" cy="100476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pc="-1" strike="noStrike">
                <a:solidFill>
                  <a:srgbClr val="e5e0df"/>
                </a:solidFill>
                <a:latin typeface="Overpass"/>
                <a:ea typeface="Overpass"/>
              </a:rPr>
              <a:t>A deadlock occurs when processes in a system are waiting indefinitely for resources held by other processes, creating a circular wait condition. It's like a traffic jam where cars block each other and no one can move forward.</a:t>
            </a:r>
            <a:endParaRPr b="0" lang="en-US" sz="1600" spc="-1" strike="noStrike">
              <a:solidFill>
                <a:srgbClr val="000000"/>
              </a:solidFill>
              <a:latin typeface="Arial"/>
            </a:endParaRPr>
          </a:p>
        </p:txBody>
      </p:sp>
      <p:sp>
        <p:nvSpPr>
          <p:cNvPr id="58" name="Text 3"/>
          <p:cNvSpPr/>
          <p:nvPr/>
        </p:nvSpPr>
        <p:spPr>
          <a:xfrm>
            <a:off x="6231600" y="3888720"/>
            <a:ext cx="7568280" cy="133992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pc="-1" strike="noStrike">
                <a:solidFill>
                  <a:srgbClr val="e5e0df"/>
                </a:solidFill>
                <a:latin typeface="Overpass"/>
                <a:ea typeface="Overpass"/>
              </a:rPr>
              <a:t>Deadlock avoidance is a proactive strategy that ensures the system </a:t>
            </a:r>
            <a:r>
              <a:rPr b="1" lang="en-US" sz="1600" spc="-1" strike="noStrike">
                <a:solidFill>
                  <a:srgbClr val="e5e0df"/>
                </a:solidFill>
                <a:latin typeface="Overpass"/>
                <a:ea typeface="Overpass"/>
              </a:rPr>
              <a:t>never enters</a:t>
            </a:r>
            <a:r>
              <a:rPr b="0" lang="en-US" sz="1600" spc="-1" strike="noStrike">
                <a:solidFill>
                  <a:srgbClr val="e5e0df"/>
                </a:solidFill>
                <a:latin typeface="Overpass"/>
                <a:ea typeface="Overpass"/>
              </a:rPr>
              <a:t> a deadlock state by carefully analyzing resource allocation before granting requests. This is where the Banker's Algorithm shines as one of the most famous and effective deadlock-avoidance methods in operating systems.</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9" name="Image 0" descr="preencoded.png"/>
          <p:cNvPicPr/>
          <p:nvPr/>
        </p:nvPicPr>
        <p:blipFill>
          <a:blip r:embed="rId1"/>
          <a:stretch/>
        </p:blipFill>
        <p:spPr>
          <a:xfrm>
            <a:off x="9144000" y="0"/>
            <a:ext cx="5486040" cy="8229240"/>
          </a:xfrm>
          <a:prstGeom prst="rect">
            <a:avLst/>
          </a:prstGeom>
          <a:ln w="0">
            <a:noFill/>
          </a:ln>
        </p:spPr>
      </p:pic>
      <p:sp>
        <p:nvSpPr>
          <p:cNvPr id="60" name="Text 0"/>
          <p:cNvSpPr/>
          <p:nvPr/>
        </p:nvSpPr>
        <p:spPr>
          <a:xfrm>
            <a:off x="759600" y="601560"/>
            <a:ext cx="7624800" cy="1116720"/>
          </a:xfrm>
          <a:prstGeom prst="rect">
            <a:avLst/>
          </a:prstGeom>
          <a:noFill/>
          <a:ln w="0">
            <a:noFill/>
          </a:ln>
        </p:spPr>
        <p:style>
          <a:lnRef idx="0"/>
          <a:fillRef idx="0"/>
          <a:effectRef idx="0"/>
          <a:fontRef idx="minor"/>
        </p:style>
        <p:txBody>
          <a:bodyPr lIns="0" rIns="0" tIns="0" bIns="0" anchor="t">
            <a:noAutofit/>
          </a:bodyPr>
          <a:p>
            <a:pPr>
              <a:lnSpc>
                <a:spcPts val="4351"/>
              </a:lnSpc>
              <a:tabLst>
                <a:tab algn="l" pos="0"/>
              </a:tabLst>
            </a:pPr>
            <a:r>
              <a:rPr b="1" lang="en-US" sz="3500" spc="-1" strike="noStrike">
                <a:solidFill>
                  <a:srgbClr val="ffffff"/>
                </a:solidFill>
                <a:latin typeface="Overpass Bold"/>
                <a:ea typeface="Overpass Bold"/>
              </a:rPr>
              <a:t>Why Is It Called "Banker's" Algorithm?</a:t>
            </a:r>
            <a:endParaRPr b="0" lang="en-US" sz="3500" spc="-1" strike="noStrike">
              <a:solidFill>
                <a:srgbClr val="000000"/>
              </a:solidFill>
              <a:latin typeface="Arial"/>
            </a:endParaRPr>
          </a:p>
        </p:txBody>
      </p:sp>
      <p:sp>
        <p:nvSpPr>
          <p:cNvPr id="61" name="Shape 1"/>
          <p:cNvSpPr/>
          <p:nvPr/>
        </p:nvSpPr>
        <p:spPr>
          <a:xfrm>
            <a:off x="759600" y="2003400"/>
            <a:ext cx="3717360" cy="2458440"/>
          </a:xfrm>
          <a:prstGeom prst="roundRect">
            <a:avLst>
              <a:gd name="adj" fmla="val 3244"/>
            </a:avLst>
          </a:prstGeom>
          <a:solidFill>
            <a:srgbClr val="7e023c"/>
          </a:solidFill>
          <a:ln w="7620">
            <a:solidFill>
              <a:srgbClr val="971b55"/>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62" name="Shape 2"/>
          <p:cNvSpPr/>
          <p:nvPr/>
        </p:nvSpPr>
        <p:spPr>
          <a:xfrm>
            <a:off x="956880" y="2200680"/>
            <a:ext cx="569160" cy="569160"/>
          </a:xfrm>
          <a:prstGeom prst="roundRect">
            <a:avLst>
              <a:gd name="adj" fmla="val 16051906"/>
            </a:avLst>
          </a:prstGeom>
          <a:solidFill>
            <a:srgbClr val="f2037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63" name="Image 1" descr="preencoded.png"/>
          <p:cNvPicPr/>
          <p:nvPr/>
        </p:nvPicPr>
        <p:blipFill>
          <a:blip r:embed="rId2">
            <a:extLst>
              <a:ext uri="{96DAC541-7B7A-43D3-8B79-37D633B846F1}">
                <asvg:svgBlip xmlns:asvg="http://schemas.microsoft.com/office/drawing/2016/SVG/main" r:embed="rId3"/>
              </a:ext>
            </a:extLst>
          </a:blip>
          <a:stretch/>
        </p:blipFill>
        <p:spPr>
          <a:xfrm>
            <a:off x="1113480" y="2357280"/>
            <a:ext cx="255960" cy="255960"/>
          </a:xfrm>
          <a:prstGeom prst="rect">
            <a:avLst/>
          </a:prstGeom>
          <a:ln w="0">
            <a:noFill/>
          </a:ln>
        </p:spPr>
      </p:pic>
      <p:sp>
        <p:nvSpPr>
          <p:cNvPr id="64" name="Text 3"/>
          <p:cNvSpPr/>
          <p:nvPr/>
        </p:nvSpPr>
        <p:spPr>
          <a:xfrm>
            <a:off x="956880" y="2960280"/>
            <a:ext cx="2233440" cy="279000"/>
          </a:xfrm>
          <a:prstGeom prst="rect">
            <a:avLst/>
          </a:prstGeom>
          <a:noFill/>
          <a:ln w="0">
            <a:noFill/>
          </a:ln>
        </p:spPr>
        <p:style>
          <a:lnRef idx="0"/>
          <a:fillRef idx="0"/>
          <a:effectRef idx="0"/>
          <a:fontRef idx="minor"/>
        </p:style>
        <p:txBody>
          <a:bodyPr wrap="none" lIns="0" rIns="0" tIns="0" bIns="0" anchor="t">
            <a:noAutofit/>
          </a:bodyPr>
          <a:p>
            <a:pPr>
              <a:lnSpc>
                <a:spcPts val="2149"/>
              </a:lnSpc>
              <a:tabLst>
                <a:tab algn="l" pos="0"/>
              </a:tabLst>
            </a:pPr>
            <a:r>
              <a:rPr b="1" lang="en-US" sz="1750" spc="-1" strike="noStrike">
                <a:solidFill>
                  <a:srgbClr val="e5e0df"/>
                </a:solidFill>
                <a:latin typeface="Overpass Bold"/>
                <a:ea typeface="Overpass Bold"/>
              </a:rPr>
              <a:t>The Banking Analogy</a:t>
            </a:r>
            <a:endParaRPr b="0" lang="en-US" sz="1750" spc="-1" strike="noStrike">
              <a:solidFill>
                <a:srgbClr val="000000"/>
              </a:solidFill>
              <a:latin typeface="Arial"/>
            </a:endParaRPr>
          </a:p>
        </p:txBody>
      </p:sp>
      <p:sp>
        <p:nvSpPr>
          <p:cNvPr id="65" name="Text 4"/>
          <p:cNvSpPr/>
          <p:nvPr/>
        </p:nvSpPr>
        <p:spPr>
          <a:xfrm>
            <a:off x="956880" y="3353040"/>
            <a:ext cx="3322440" cy="607320"/>
          </a:xfrm>
          <a:prstGeom prst="rect">
            <a:avLst/>
          </a:prstGeom>
          <a:noFill/>
          <a:ln w="0">
            <a:noFill/>
          </a:ln>
        </p:spPr>
        <p:style>
          <a:lnRef idx="0"/>
          <a:fillRef idx="0"/>
          <a:effectRef idx="0"/>
          <a:fontRef idx="minor"/>
        </p:style>
        <p:txBody>
          <a:bodyPr lIns="0" rIns="0" tIns="0" bIns="0" anchor="t">
            <a:noAutofit/>
          </a:bodyPr>
          <a:p>
            <a:pPr>
              <a:lnSpc>
                <a:spcPts val="2350"/>
              </a:lnSpc>
              <a:tabLst>
                <a:tab algn="l" pos="0"/>
              </a:tabLst>
            </a:pPr>
            <a:r>
              <a:rPr b="0" lang="en-US" sz="1450" spc="-1" strike="noStrike">
                <a:solidFill>
                  <a:srgbClr val="e5e0df"/>
                </a:solidFill>
                <a:latin typeface="Overpass"/>
                <a:ea typeface="Overpass"/>
              </a:rPr>
              <a:t>Named after how a prudent banker manages loans to customers</a:t>
            </a:r>
            <a:endParaRPr b="0" lang="en-US" sz="1450" spc="-1" strike="noStrike">
              <a:solidFill>
                <a:srgbClr val="000000"/>
              </a:solidFill>
              <a:latin typeface="Arial"/>
            </a:endParaRPr>
          </a:p>
        </p:txBody>
      </p:sp>
      <p:sp>
        <p:nvSpPr>
          <p:cNvPr id="66" name="Shape 5"/>
          <p:cNvSpPr/>
          <p:nvPr/>
        </p:nvSpPr>
        <p:spPr>
          <a:xfrm>
            <a:off x="4667040" y="2003400"/>
            <a:ext cx="3717360" cy="2458440"/>
          </a:xfrm>
          <a:prstGeom prst="roundRect">
            <a:avLst>
              <a:gd name="adj" fmla="val 3244"/>
            </a:avLst>
          </a:prstGeom>
          <a:solidFill>
            <a:srgbClr val="7e023c"/>
          </a:solidFill>
          <a:ln w="7620">
            <a:solidFill>
              <a:srgbClr val="971b55"/>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67" name="Shape 6"/>
          <p:cNvSpPr/>
          <p:nvPr/>
        </p:nvSpPr>
        <p:spPr>
          <a:xfrm>
            <a:off x="4864320" y="2200680"/>
            <a:ext cx="569160" cy="569160"/>
          </a:xfrm>
          <a:prstGeom prst="roundRect">
            <a:avLst>
              <a:gd name="adj" fmla="val 16051906"/>
            </a:avLst>
          </a:prstGeom>
          <a:solidFill>
            <a:srgbClr val="f2037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68" name="Image 2" descr="preencoded.png"/>
          <p:cNvPicPr/>
          <p:nvPr/>
        </p:nvPicPr>
        <p:blipFill>
          <a:blip r:embed="rId4">
            <a:extLst>
              <a:ext uri="{96DAC541-7B7A-43D3-8B79-37D633B846F1}">
                <asvg:svgBlip xmlns:asvg="http://schemas.microsoft.com/office/drawing/2016/SVG/main" r:embed="rId5"/>
              </a:ext>
            </a:extLst>
          </a:blip>
          <a:stretch/>
        </p:blipFill>
        <p:spPr>
          <a:xfrm>
            <a:off x="5020920" y="2357280"/>
            <a:ext cx="255960" cy="255960"/>
          </a:xfrm>
          <a:prstGeom prst="rect">
            <a:avLst/>
          </a:prstGeom>
          <a:ln w="0">
            <a:noFill/>
          </a:ln>
        </p:spPr>
      </p:pic>
      <p:sp>
        <p:nvSpPr>
          <p:cNvPr id="69" name="Text 7"/>
          <p:cNvSpPr/>
          <p:nvPr/>
        </p:nvSpPr>
        <p:spPr>
          <a:xfrm>
            <a:off x="4864320" y="2960280"/>
            <a:ext cx="2233440" cy="279000"/>
          </a:xfrm>
          <a:prstGeom prst="rect">
            <a:avLst/>
          </a:prstGeom>
          <a:noFill/>
          <a:ln w="0">
            <a:noFill/>
          </a:ln>
        </p:spPr>
        <p:style>
          <a:lnRef idx="0"/>
          <a:fillRef idx="0"/>
          <a:effectRef idx="0"/>
          <a:fontRef idx="minor"/>
        </p:style>
        <p:txBody>
          <a:bodyPr wrap="none" lIns="0" rIns="0" tIns="0" bIns="0" anchor="t">
            <a:noAutofit/>
          </a:bodyPr>
          <a:p>
            <a:pPr>
              <a:lnSpc>
                <a:spcPts val="2149"/>
              </a:lnSpc>
              <a:tabLst>
                <a:tab algn="l" pos="0"/>
              </a:tabLst>
            </a:pPr>
            <a:r>
              <a:rPr b="1" lang="en-US" sz="1750" spc="-1" strike="noStrike">
                <a:solidFill>
                  <a:srgbClr val="e5e0df"/>
                </a:solidFill>
                <a:latin typeface="Overpass Bold"/>
                <a:ea typeface="Overpass Bold"/>
              </a:rPr>
              <a:t>Ensuring Solvency</a:t>
            </a:r>
            <a:endParaRPr b="0" lang="en-US" sz="1750" spc="-1" strike="noStrike">
              <a:solidFill>
                <a:srgbClr val="000000"/>
              </a:solidFill>
              <a:latin typeface="Arial"/>
            </a:endParaRPr>
          </a:p>
        </p:txBody>
      </p:sp>
      <p:sp>
        <p:nvSpPr>
          <p:cNvPr id="70" name="Text 8"/>
          <p:cNvSpPr/>
          <p:nvPr/>
        </p:nvSpPr>
        <p:spPr>
          <a:xfrm>
            <a:off x="4864320" y="3353040"/>
            <a:ext cx="3322440" cy="911160"/>
          </a:xfrm>
          <a:prstGeom prst="rect">
            <a:avLst/>
          </a:prstGeom>
          <a:noFill/>
          <a:ln w="0">
            <a:noFill/>
          </a:ln>
        </p:spPr>
        <p:style>
          <a:lnRef idx="0"/>
          <a:fillRef idx="0"/>
          <a:effectRef idx="0"/>
          <a:fontRef idx="minor"/>
        </p:style>
        <p:txBody>
          <a:bodyPr lIns="0" rIns="0" tIns="0" bIns="0" anchor="t">
            <a:noAutofit/>
          </a:bodyPr>
          <a:p>
            <a:pPr>
              <a:lnSpc>
                <a:spcPts val="2350"/>
              </a:lnSpc>
              <a:tabLst>
                <a:tab algn="l" pos="0"/>
              </a:tabLst>
            </a:pPr>
            <a:r>
              <a:rPr b="0" lang="en-US" sz="1450" spc="-1" strike="noStrike">
                <a:solidFill>
                  <a:srgbClr val="e5e0df"/>
                </a:solidFill>
                <a:latin typeface="Overpass"/>
                <a:ea typeface="Overpass"/>
              </a:rPr>
              <a:t>A banker must guarantee they can satisfy all customer needs without running out of funds</a:t>
            </a:r>
            <a:endParaRPr b="0" lang="en-US" sz="1450" spc="-1" strike="noStrike">
              <a:solidFill>
                <a:srgbClr val="000000"/>
              </a:solidFill>
              <a:latin typeface="Arial"/>
            </a:endParaRPr>
          </a:p>
        </p:txBody>
      </p:sp>
      <p:sp>
        <p:nvSpPr>
          <p:cNvPr id="71" name="Shape 9"/>
          <p:cNvSpPr/>
          <p:nvPr/>
        </p:nvSpPr>
        <p:spPr>
          <a:xfrm>
            <a:off x="759600" y="4651920"/>
            <a:ext cx="7624800" cy="1850760"/>
          </a:xfrm>
          <a:prstGeom prst="roundRect">
            <a:avLst>
              <a:gd name="adj" fmla="val 4309"/>
            </a:avLst>
          </a:prstGeom>
          <a:solidFill>
            <a:srgbClr val="7e023c"/>
          </a:solidFill>
          <a:ln w="7620">
            <a:solidFill>
              <a:srgbClr val="971b55"/>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72" name="Shape 10"/>
          <p:cNvSpPr/>
          <p:nvPr/>
        </p:nvSpPr>
        <p:spPr>
          <a:xfrm>
            <a:off x="956880" y="4849200"/>
            <a:ext cx="569160" cy="569160"/>
          </a:xfrm>
          <a:prstGeom prst="roundRect">
            <a:avLst>
              <a:gd name="adj" fmla="val 16051906"/>
            </a:avLst>
          </a:prstGeom>
          <a:solidFill>
            <a:srgbClr val="f2037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73" name="Image 3" descr="preencoded.png"/>
          <p:cNvPicPr/>
          <p:nvPr/>
        </p:nvPicPr>
        <p:blipFill>
          <a:blip r:embed="rId6">
            <a:extLst>
              <a:ext uri="{96DAC541-7B7A-43D3-8B79-37D633B846F1}">
                <asvg:svgBlip xmlns:asvg="http://schemas.microsoft.com/office/drawing/2016/SVG/main" r:embed="rId7"/>
              </a:ext>
            </a:extLst>
          </a:blip>
          <a:stretch/>
        </p:blipFill>
        <p:spPr>
          <a:xfrm>
            <a:off x="1113480" y="5005800"/>
            <a:ext cx="255960" cy="255960"/>
          </a:xfrm>
          <a:prstGeom prst="rect">
            <a:avLst/>
          </a:prstGeom>
          <a:ln w="0">
            <a:noFill/>
          </a:ln>
        </p:spPr>
      </p:pic>
      <p:sp>
        <p:nvSpPr>
          <p:cNvPr id="74" name="Text 11"/>
          <p:cNvSpPr/>
          <p:nvPr/>
        </p:nvSpPr>
        <p:spPr>
          <a:xfrm>
            <a:off x="956880" y="5608800"/>
            <a:ext cx="2233440" cy="279000"/>
          </a:xfrm>
          <a:prstGeom prst="rect">
            <a:avLst/>
          </a:prstGeom>
          <a:noFill/>
          <a:ln w="0">
            <a:noFill/>
          </a:ln>
        </p:spPr>
        <p:style>
          <a:lnRef idx="0"/>
          <a:fillRef idx="0"/>
          <a:effectRef idx="0"/>
          <a:fontRef idx="minor"/>
        </p:style>
        <p:txBody>
          <a:bodyPr wrap="none" lIns="0" rIns="0" tIns="0" bIns="0" anchor="t">
            <a:noAutofit/>
          </a:bodyPr>
          <a:p>
            <a:pPr>
              <a:lnSpc>
                <a:spcPts val="2149"/>
              </a:lnSpc>
              <a:tabLst>
                <a:tab algn="l" pos="0"/>
              </a:tabLst>
            </a:pPr>
            <a:r>
              <a:rPr b="1" lang="en-US" sz="1750" spc="-1" strike="noStrike">
                <a:solidFill>
                  <a:srgbClr val="e5e0df"/>
                </a:solidFill>
                <a:latin typeface="Overpass Bold"/>
                <a:ea typeface="Overpass Bold"/>
              </a:rPr>
              <a:t>Safe Operations</a:t>
            </a:r>
            <a:endParaRPr b="0" lang="en-US" sz="1750" spc="-1" strike="noStrike">
              <a:solidFill>
                <a:srgbClr val="000000"/>
              </a:solidFill>
              <a:latin typeface="Arial"/>
            </a:endParaRPr>
          </a:p>
        </p:txBody>
      </p:sp>
      <p:sp>
        <p:nvSpPr>
          <p:cNvPr id="75" name="Text 12"/>
          <p:cNvSpPr/>
          <p:nvPr/>
        </p:nvSpPr>
        <p:spPr>
          <a:xfrm>
            <a:off x="956880" y="6001560"/>
            <a:ext cx="7229880" cy="303480"/>
          </a:xfrm>
          <a:prstGeom prst="rect">
            <a:avLst/>
          </a:prstGeom>
          <a:noFill/>
          <a:ln w="0">
            <a:noFill/>
          </a:ln>
        </p:spPr>
        <p:style>
          <a:lnRef idx="0"/>
          <a:fillRef idx="0"/>
          <a:effectRef idx="0"/>
          <a:fontRef idx="minor"/>
        </p:style>
        <p:txBody>
          <a:bodyPr wrap="none" lIns="0" rIns="0" tIns="0" bIns="0" anchor="t">
            <a:noAutofit/>
          </a:bodyPr>
          <a:p>
            <a:pPr>
              <a:lnSpc>
                <a:spcPts val="2350"/>
              </a:lnSpc>
              <a:tabLst>
                <a:tab algn="l" pos="0"/>
              </a:tabLst>
            </a:pPr>
            <a:r>
              <a:rPr b="0" lang="en-US" sz="1450" spc="-1" strike="noStrike">
                <a:solidFill>
                  <a:srgbClr val="e5e0df"/>
                </a:solidFill>
                <a:latin typeface="Overpass"/>
                <a:ea typeface="Overpass"/>
              </a:rPr>
              <a:t>Similarly, the OS verifies that resource allocation keeps the system in a safe state</a:t>
            </a:r>
            <a:endParaRPr b="0" lang="en-US" sz="1450" spc="-1" strike="noStrike">
              <a:solidFill>
                <a:srgbClr val="000000"/>
              </a:solidFill>
              <a:latin typeface="Arial"/>
            </a:endParaRPr>
          </a:p>
        </p:txBody>
      </p:sp>
      <p:sp>
        <p:nvSpPr>
          <p:cNvPr id="76" name="Text 13"/>
          <p:cNvSpPr/>
          <p:nvPr/>
        </p:nvSpPr>
        <p:spPr>
          <a:xfrm>
            <a:off x="759600" y="6716520"/>
            <a:ext cx="7624800" cy="911160"/>
          </a:xfrm>
          <a:prstGeom prst="rect">
            <a:avLst/>
          </a:prstGeom>
          <a:noFill/>
          <a:ln w="0">
            <a:noFill/>
          </a:ln>
        </p:spPr>
        <p:style>
          <a:lnRef idx="0"/>
          <a:fillRef idx="0"/>
          <a:effectRef idx="0"/>
          <a:fontRef idx="minor"/>
        </p:style>
        <p:txBody>
          <a:bodyPr lIns="0" rIns="0" tIns="0" bIns="0" anchor="t">
            <a:noAutofit/>
          </a:bodyPr>
          <a:p>
            <a:pPr>
              <a:lnSpc>
                <a:spcPts val="2350"/>
              </a:lnSpc>
              <a:tabLst>
                <a:tab algn="l" pos="0"/>
              </a:tabLst>
            </a:pPr>
            <a:r>
              <a:rPr b="0" lang="en-US" sz="1450" spc="-1" strike="noStrike">
                <a:solidFill>
                  <a:srgbClr val="e5e0df"/>
                </a:solidFill>
                <a:latin typeface="Overpass"/>
                <a:ea typeface="Overpass"/>
              </a:rPr>
              <a:t>Just as a banker won't approve a loan that would leave the bank unable to serve other customers, the operating system won't allocate resources that could lead to deadlock. This conservative approach ensures system stability and continuous operation.</a:t>
            </a:r>
            <a:endParaRPr b="0" lang="en-US" sz="14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Text 0"/>
          <p:cNvSpPr/>
          <p:nvPr/>
        </p:nvSpPr>
        <p:spPr>
          <a:xfrm>
            <a:off x="807120" y="555120"/>
            <a:ext cx="7155360" cy="593280"/>
          </a:xfrm>
          <a:prstGeom prst="rect">
            <a:avLst/>
          </a:prstGeom>
          <a:noFill/>
          <a:ln w="0">
            <a:noFill/>
          </a:ln>
        </p:spPr>
        <p:style>
          <a:lnRef idx="0"/>
          <a:fillRef idx="0"/>
          <a:effectRef idx="0"/>
          <a:fontRef idx="minor"/>
        </p:style>
        <p:txBody>
          <a:bodyPr wrap="none" lIns="0" rIns="0" tIns="0" bIns="0" anchor="t">
            <a:noAutofit/>
          </a:bodyPr>
          <a:p>
            <a:pPr>
              <a:lnSpc>
                <a:spcPts val="4649"/>
              </a:lnSpc>
              <a:tabLst>
                <a:tab algn="l" pos="0"/>
              </a:tabLst>
            </a:pPr>
            <a:r>
              <a:rPr b="1" lang="en-US" sz="3700" spc="-1" strike="noStrike">
                <a:solidFill>
                  <a:srgbClr val="ffffff"/>
                </a:solidFill>
                <a:latin typeface="Overpass Bold"/>
                <a:ea typeface="Overpass Bold"/>
              </a:rPr>
              <a:t>Key Concepts You Need to Know</a:t>
            </a:r>
            <a:endParaRPr b="0" lang="en-US" sz="3700" spc="-1" strike="noStrike">
              <a:solidFill>
                <a:srgbClr val="000000"/>
              </a:solidFill>
              <a:latin typeface="Arial"/>
            </a:endParaRPr>
          </a:p>
        </p:txBody>
      </p:sp>
      <p:sp>
        <p:nvSpPr>
          <p:cNvPr id="78" name="Shape 1"/>
          <p:cNvSpPr/>
          <p:nvPr/>
        </p:nvSpPr>
        <p:spPr>
          <a:xfrm>
            <a:off x="807120" y="1854720"/>
            <a:ext cx="6406920" cy="1792080"/>
          </a:xfrm>
          <a:prstGeom prst="roundRect">
            <a:avLst>
              <a:gd name="adj" fmla="val 6122"/>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79" name="Shape 2"/>
          <p:cNvSpPr/>
          <p:nvPr/>
        </p:nvSpPr>
        <p:spPr>
          <a:xfrm>
            <a:off x="807120" y="1832040"/>
            <a:ext cx="6406920" cy="91080"/>
          </a:xfrm>
          <a:prstGeom prst="roundRect">
            <a:avLst>
              <a:gd name="adj" fmla="val 92689"/>
            </a:avLst>
          </a:prstGeom>
          <a:solidFill>
            <a:srgbClr val="f20374"/>
          </a:solidFill>
          <a:ln w="0">
            <a:noFill/>
          </a:ln>
        </p:spPr>
        <p:style>
          <a:lnRef idx="0"/>
          <a:fillRef idx="0"/>
          <a:effectRef idx="0"/>
          <a:fontRef idx="minor"/>
        </p:style>
        <p:txBody>
          <a:bodyPr lIns="90000" rIns="90000" tIns="19440" bIns="19440" anchor="t">
            <a:noAutofit/>
          </a:bodyPr>
          <a:p>
            <a:endParaRPr b="0" lang="en-US" sz="1800" spc="-1" strike="noStrike">
              <a:solidFill>
                <a:srgbClr val="ffffff"/>
              </a:solidFill>
              <a:latin typeface="Arial"/>
            </a:endParaRPr>
          </a:p>
        </p:txBody>
      </p:sp>
      <p:sp>
        <p:nvSpPr>
          <p:cNvPr id="80" name="Shape 3"/>
          <p:cNvSpPr/>
          <p:nvPr/>
        </p:nvSpPr>
        <p:spPr>
          <a:xfrm>
            <a:off x="3708000" y="1552320"/>
            <a:ext cx="604800" cy="604800"/>
          </a:xfrm>
          <a:prstGeom prst="roundRect">
            <a:avLst>
              <a:gd name="adj" fmla="val 151062"/>
            </a:avLst>
          </a:prstGeom>
          <a:solidFill>
            <a:srgbClr val="f2037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81" name="Text 4"/>
          <p:cNvSpPr/>
          <p:nvPr/>
        </p:nvSpPr>
        <p:spPr>
          <a:xfrm>
            <a:off x="3889800" y="1703520"/>
            <a:ext cx="241560" cy="302400"/>
          </a:xfrm>
          <a:prstGeom prst="rect">
            <a:avLst/>
          </a:prstGeom>
          <a:noFill/>
          <a:ln w="0">
            <a:noFill/>
          </a:ln>
        </p:spPr>
        <p:style>
          <a:lnRef idx="0"/>
          <a:fillRef idx="0"/>
          <a:effectRef idx="0"/>
          <a:fontRef idx="minor"/>
        </p:style>
        <p:txBody>
          <a:bodyPr wrap="none" lIns="0" rIns="0" tIns="0" bIns="0" anchor="t">
            <a:noAutofit/>
          </a:bodyPr>
          <a:p>
            <a:pPr>
              <a:lnSpc>
                <a:spcPts val="3050"/>
              </a:lnSpc>
              <a:tabLst>
                <a:tab algn="l" pos="0"/>
              </a:tabLst>
            </a:pPr>
            <a:r>
              <a:rPr b="1" lang="en-US" sz="1900" spc="-1" strike="noStrike">
                <a:solidFill>
                  <a:srgbClr val="ffffff"/>
                </a:solidFill>
                <a:latin typeface="Overpass Bold"/>
                <a:ea typeface="Overpass Bold"/>
              </a:rPr>
              <a:t>1</a:t>
            </a:r>
            <a:endParaRPr b="0" lang="en-US" sz="1900" spc="-1" strike="noStrike">
              <a:solidFill>
                <a:srgbClr val="000000"/>
              </a:solidFill>
              <a:latin typeface="Arial"/>
            </a:endParaRPr>
          </a:p>
        </p:txBody>
      </p:sp>
      <p:sp>
        <p:nvSpPr>
          <p:cNvPr id="82" name="Text 5"/>
          <p:cNvSpPr/>
          <p:nvPr/>
        </p:nvSpPr>
        <p:spPr>
          <a:xfrm>
            <a:off x="1031760" y="2359440"/>
            <a:ext cx="2373480" cy="2962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1" lang="en-US" sz="1850" spc="-1" strike="noStrike">
                <a:solidFill>
                  <a:srgbClr val="e5e0df"/>
                </a:solidFill>
                <a:latin typeface="Overpass Bold"/>
                <a:ea typeface="Overpass Bold"/>
              </a:rPr>
              <a:t>Allocated Resources</a:t>
            </a:r>
            <a:endParaRPr b="0" lang="en-US" sz="1850" spc="-1" strike="noStrike">
              <a:solidFill>
                <a:srgbClr val="000000"/>
              </a:solidFill>
              <a:latin typeface="Arial"/>
            </a:endParaRPr>
          </a:p>
        </p:txBody>
      </p:sp>
      <p:sp>
        <p:nvSpPr>
          <p:cNvPr id="83" name="Text 6"/>
          <p:cNvSpPr/>
          <p:nvPr/>
        </p:nvSpPr>
        <p:spPr>
          <a:xfrm>
            <a:off x="1031760" y="2777040"/>
            <a:ext cx="5957640" cy="645480"/>
          </a:xfrm>
          <a:prstGeom prst="rect">
            <a:avLst/>
          </a:prstGeom>
          <a:noFill/>
          <a:ln w="0">
            <a:noFill/>
          </a:ln>
        </p:spPr>
        <p:style>
          <a:lnRef idx="0"/>
          <a:fillRef idx="0"/>
          <a:effectRef idx="0"/>
          <a:fontRef idx="minor"/>
        </p:style>
        <p:txBody>
          <a:bodyPr lIns="0" rIns="0" tIns="0" bIns="0" anchor="t">
            <a:noAutofit/>
          </a:bodyPr>
          <a:p>
            <a:pPr>
              <a:lnSpc>
                <a:spcPts val="2500"/>
              </a:lnSpc>
              <a:tabLst>
                <a:tab algn="l" pos="0"/>
              </a:tabLst>
            </a:pPr>
            <a:r>
              <a:rPr b="0" lang="en-US" sz="1550" spc="-1" strike="noStrike">
                <a:solidFill>
                  <a:srgbClr val="e5e0df"/>
                </a:solidFill>
                <a:latin typeface="Overpass"/>
                <a:ea typeface="Overpass"/>
              </a:rPr>
              <a:t>The resources currently assigned to each process. This represents what each process is actively using right now.</a:t>
            </a:r>
            <a:endParaRPr b="0" lang="en-US" sz="1550" spc="-1" strike="noStrike">
              <a:solidFill>
                <a:srgbClr val="000000"/>
              </a:solidFill>
              <a:latin typeface="Arial"/>
            </a:endParaRPr>
          </a:p>
        </p:txBody>
      </p:sp>
      <p:sp>
        <p:nvSpPr>
          <p:cNvPr id="84" name="Shape 7"/>
          <p:cNvSpPr/>
          <p:nvPr/>
        </p:nvSpPr>
        <p:spPr>
          <a:xfrm>
            <a:off x="7416000" y="1854720"/>
            <a:ext cx="6406920" cy="1792080"/>
          </a:xfrm>
          <a:prstGeom prst="roundRect">
            <a:avLst>
              <a:gd name="adj" fmla="val 6122"/>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85" name="Shape 8"/>
          <p:cNvSpPr/>
          <p:nvPr/>
        </p:nvSpPr>
        <p:spPr>
          <a:xfrm>
            <a:off x="7416000" y="1832040"/>
            <a:ext cx="6406920" cy="91080"/>
          </a:xfrm>
          <a:prstGeom prst="roundRect">
            <a:avLst>
              <a:gd name="adj" fmla="val 92689"/>
            </a:avLst>
          </a:prstGeom>
          <a:solidFill>
            <a:srgbClr val="f20374"/>
          </a:solidFill>
          <a:ln w="0">
            <a:noFill/>
          </a:ln>
        </p:spPr>
        <p:style>
          <a:lnRef idx="0"/>
          <a:fillRef idx="0"/>
          <a:effectRef idx="0"/>
          <a:fontRef idx="minor"/>
        </p:style>
        <p:txBody>
          <a:bodyPr lIns="90000" rIns="90000" tIns="19440" bIns="19440" anchor="t">
            <a:noAutofit/>
          </a:bodyPr>
          <a:p>
            <a:endParaRPr b="0" lang="en-US" sz="1800" spc="-1" strike="noStrike">
              <a:solidFill>
                <a:srgbClr val="ffffff"/>
              </a:solidFill>
              <a:latin typeface="Arial"/>
            </a:endParaRPr>
          </a:p>
        </p:txBody>
      </p:sp>
      <p:sp>
        <p:nvSpPr>
          <p:cNvPr id="86" name="Shape 9"/>
          <p:cNvSpPr/>
          <p:nvPr/>
        </p:nvSpPr>
        <p:spPr>
          <a:xfrm>
            <a:off x="10316880" y="1552320"/>
            <a:ext cx="604800" cy="604800"/>
          </a:xfrm>
          <a:prstGeom prst="roundRect">
            <a:avLst>
              <a:gd name="adj" fmla="val 151062"/>
            </a:avLst>
          </a:prstGeom>
          <a:solidFill>
            <a:srgbClr val="f2037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87" name="Text 10"/>
          <p:cNvSpPr/>
          <p:nvPr/>
        </p:nvSpPr>
        <p:spPr>
          <a:xfrm>
            <a:off x="10498680" y="1703520"/>
            <a:ext cx="241560" cy="302400"/>
          </a:xfrm>
          <a:prstGeom prst="rect">
            <a:avLst/>
          </a:prstGeom>
          <a:noFill/>
          <a:ln w="0">
            <a:noFill/>
          </a:ln>
        </p:spPr>
        <p:style>
          <a:lnRef idx="0"/>
          <a:fillRef idx="0"/>
          <a:effectRef idx="0"/>
          <a:fontRef idx="minor"/>
        </p:style>
        <p:txBody>
          <a:bodyPr wrap="none" lIns="0" rIns="0" tIns="0" bIns="0" anchor="t">
            <a:noAutofit/>
          </a:bodyPr>
          <a:p>
            <a:pPr>
              <a:lnSpc>
                <a:spcPts val="3050"/>
              </a:lnSpc>
              <a:tabLst>
                <a:tab algn="l" pos="0"/>
              </a:tabLst>
            </a:pPr>
            <a:r>
              <a:rPr b="1" lang="en-US" sz="1900" spc="-1" strike="noStrike">
                <a:solidFill>
                  <a:srgbClr val="ffffff"/>
                </a:solidFill>
                <a:latin typeface="Overpass Bold"/>
                <a:ea typeface="Overpass Bold"/>
              </a:rPr>
              <a:t>2</a:t>
            </a:r>
            <a:endParaRPr b="0" lang="en-US" sz="1900" spc="-1" strike="noStrike">
              <a:solidFill>
                <a:srgbClr val="000000"/>
              </a:solidFill>
              <a:latin typeface="Arial"/>
            </a:endParaRPr>
          </a:p>
        </p:txBody>
      </p:sp>
      <p:sp>
        <p:nvSpPr>
          <p:cNvPr id="88" name="Text 11"/>
          <p:cNvSpPr/>
          <p:nvPr/>
        </p:nvSpPr>
        <p:spPr>
          <a:xfrm>
            <a:off x="7640640" y="2359440"/>
            <a:ext cx="2373480" cy="2962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1" lang="en-US" sz="1850" spc="-1" strike="noStrike">
                <a:solidFill>
                  <a:srgbClr val="e5e0df"/>
                </a:solidFill>
                <a:latin typeface="Overpass Bold"/>
                <a:ea typeface="Overpass Bold"/>
              </a:rPr>
              <a:t>Maximum Resources</a:t>
            </a:r>
            <a:endParaRPr b="0" lang="en-US" sz="1850" spc="-1" strike="noStrike">
              <a:solidFill>
                <a:srgbClr val="000000"/>
              </a:solidFill>
              <a:latin typeface="Arial"/>
            </a:endParaRPr>
          </a:p>
        </p:txBody>
      </p:sp>
      <p:sp>
        <p:nvSpPr>
          <p:cNvPr id="89" name="Text 12"/>
          <p:cNvSpPr/>
          <p:nvPr/>
        </p:nvSpPr>
        <p:spPr>
          <a:xfrm>
            <a:off x="7640640" y="2777040"/>
            <a:ext cx="5957640" cy="645480"/>
          </a:xfrm>
          <a:prstGeom prst="rect">
            <a:avLst/>
          </a:prstGeom>
          <a:noFill/>
          <a:ln w="0">
            <a:noFill/>
          </a:ln>
        </p:spPr>
        <p:style>
          <a:lnRef idx="0"/>
          <a:fillRef idx="0"/>
          <a:effectRef idx="0"/>
          <a:fontRef idx="minor"/>
        </p:style>
        <p:txBody>
          <a:bodyPr lIns="0" rIns="0" tIns="0" bIns="0" anchor="t">
            <a:noAutofit/>
          </a:bodyPr>
          <a:p>
            <a:pPr>
              <a:lnSpc>
                <a:spcPts val="2500"/>
              </a:lnSpc>
              <a:tabLst>
                <a:tab algn="l" pos="0"/>
              </a:tabLst>
            </a:pPr>
            <a:r>
              <a:rPr b="0" lang="en-US" sz="1550" spc="-1" strike="noStrike">
                <a:solidFill>
                  <a:srgbClr val="e5e0df"/>
                </a:solidFill>
                <a:latin typeface="Overpass"/>
                <a:ea typeface="Overpass"/>
              </a:rPr>
              <a:t>The maximum number of resources each process may need during its execution. Processes must declare this upfront.</a:t>
            </a:r>
            <a:endParaRPr b="0" lang="en-US" sz="1550" spc="-1" strike="noStrike">
              <a:solidFill>
                <a:srgbClr val="000000"/>
              </a:solidFill>
              <a:latin typeface="Arial"/>
            </a:endParaRPr>
          </a:p>
        </p:txBody>
      </p:sp>
      <p:sp>
        <p:nvSpPr>
          <p:cNvPr id="90" name="Shape 13"/>
          <p:cNvSpPr/>
          <p:nvPr/>
        </p:nvSpPr>
        <p:spPr>
          <a:xfrm>
            <a:off x="807120" y="4151880"/>
            <a:ext cx="6406920" cy="2115000"/>
          </a:xfrm>
          <a:prstGeom prst="roundRect">
            <a:avLst>
              <a:gd name="adj" fmla="val 5187"/>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91" name="Shape 14"/>
          <p:cNvSpPr/>
          <p:nvPr/>
        </p:nvSpPr>
        <p:spPr>
          <a:xfrm>
            <a:off x="807120" y="4128840"/>
            <a:ext cx="6406920" cy="91080"/>
          </a:xfrm>
          <a:prstGeom prst="roundRect">
            <a:avLst>
              <a:gd name="adj" fmla="val 92689"/>
            </a:avLst>
          </a:prstGeom>
          <a:solidFill>
            <a:srgbClr val="f20374"/>
          </a:solidFill>
          <a:ln w="0">
            <a:noFill/>
          </a:ln>
        </p:spPr>
        <p:style>
          <a:lnRef idx="0"/>
          <a:fillRef idx="0"/>
          <a:effectRef idx="0"/>
          <a:fontRef idx="minor"/>
        </p:style>
        <p:txBody>
          <a:bodyPr lIns="90000" rIns="90000" tIns="19440" bIns="19440" anchor="t">
            <a:noAutofit/>
          </a:bodyPr>
          <a:p>
            <a:endParaRPr b="0" lang="en-US" sz="1800" spc="-1" strike="noStrike">
              <a:solidFill>
                <a:srgbClr val="ffffff"/>
              </a:solidFill>
              <a:latin typeface="Arial"/>
            </a:endParaRPr>
          </a:p>
        </p:txBody>
      </p:sp>
      <p:sp>
        <p:nvSpPr>
          <p:cNvPr id="92" name="Shape 15"/>
          <p:cNvSpPr/>
          <p:nvPr/>
        </p:nvSpPr>
        <p:spPr>
          <a:xfrm>
            <a:off x="3708000" y="3849120"/>
            <a:ext cx="604800" cy="604800"/>
          </a:xfrm>
          <a:prstGeom prst="roundRect">
            <a:avLst>
              <a:gd name="adj" fmla="val 151062"/>
            </a:avLst>
          </a:prstGeom>
          <a:solidFill>
            <a:srgbClr val="f2037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93" name="Text 16"/>
          <p:cNvSpPr/>
          <p:nvPr/>
        </p:nvSpPr>
        <p:spPr>
          <a:xfrm>
            <a:off x="3889800" y="4000320"/>
            <a:ext cx="241560" cy="302400"/>
          </a:xfrm>
          <a:prstGeom prst="rect">
            <a:avLst/>
          </a:prstGeom>
          <a:noFill/>
          <a:ln w="0">
            <a:noFill/>
          </a:ln>
        </p:spPr>
        <p:style>
          <a:lnRef idx="0"/>
          <a:fillRef idx="0"/>
          <a:effectRef idx="0"/>
          <a:fontRef idx="minor"/>
        </p:style>
        <p:txBody>
          <a:bodyPr wrap="none" lIns="0" rIns="0" tIns="0" bIns="0" anchor="t">
            <a:noAutofit/>
          </a:bodyPr>
          <a:p>
            <a:pPr>
              <a:lnSpc>
                <a:spcPts val="3050"/>
              </a:lnSpc>
              <a:tabLst>
                <a:tab algn="l" pos="0"/>
              </a:tabLst>
            </a:pPr>
            <a:r>
              <a:rPr b="1" lang="en-US" sz="1900" spc="-1" strike="noStrike">
                <a:solidFill>
                  <a:srgbClr val="ffffff"/>
                </a:solidFill>
                <a:latin typeface="Overpass Bold"/>
                <a:ea typeface="Overpass Bold"/>
              </a:rPr>
              <a:t>3</a:t>
            </a:r>
            <a:endParaRPr b="0" lang="en-US" sz="1900" spc="-1" strike="noStrike">
              <a:solidFill>
                <a:srgbClr val="000000"/>
              </a:solidFill>
              <a:latin typeface="Arial"/>
            </a:endParaRPr>
          </a:p>
        </p:txBody>
      </p:sp>
      <p:sp>
        <p:nvSpPr>
          <p:cNvPr id="94" name="Text 17"/>
          <p:cNvSpPr/>
          <p:nvPr/>
        </p:nvSpPr>
        <p:spPr>
          <a:xfrm>
            <a:off x="1031760" y="4656240"/>
            <a:ext cx="2373480" cy="2962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1" lang="en-US" sz="1850" spc="-1" strike="noStrike">
                <a:solidFill>
                  <a:srgbClr val="e5e0df"/>
                </a:solidFill>
                <a:latin typeface="Overpass Bold"/>
                <a:ea typeface="Overpass Bold"/>
              </a:rPr>
              <a:t>Available Resources</a:t>
            </a:r>
            <a:endParaRPr b="0" lang="en-US" sz="1850" spc="-1" strike="noStrike">
              <a:solidFill>
                <a:srgbClr val="000000"/>
              </a:solidFill>
              <a:latin typeface="Arial"/>
            </a:endParaRPr>
          </a:p>
        </p:txBody>
      </p:sp>
      <p:sp>
        <p:nvSpPr>
          <p:cNvPr id="95" name="Text 18"/>
          <p:cNvSpPr/>
          <p:nvPr/>
        </p:nvSpPr>
        <p:spPr>
          <a:xfrm>
            <a:off x="1031760" y="5073840"/>
            <a:ext cx="5957640" cy="645480"/>
          </a:xfrm>
          <a:prstGeom prst="rect">
            <a:avLst/>
          </a:prstGeom>
          <a:noFill/>
          <a:ln w="0">
            <a:noFill/>
          </a:ln>
        </p:spPr>
        <p:style>
          <a:lnRef idx="0"/>
          <a:fillRef idx="0"/>
          <a:effectRef idx="0"/>
          <a:fontRef idx="minor"/>
        </p:style>
        <p:txBody>
          <a:bodyPr lIns="0" rIns="0" tIns="0" bIns="0" anchor="t">
            <a:noAutofit/>
          </a:bodyPr>
          <a:p>
            <a:pPr>
              <a:lnSpc>
                <a:spcPts val="2500"/>
              </a:lnSpc>
              <a:tabLst>
                <a:tab algn="l" pos="0"/>
              </a:tabLst>
            </a:pPr>
            <a:r>
              <a:rPr b="0" lang="en-US" sz="1550" spc="-1" strike="noStrike">
                <a:solidFill>
                  <a:srgbClr val="e5e0df"/>
                </a:solidFill>
                <a:latin typeface="Overpass"/>
                <a:ea typeface="Overpass"/>
              </a:rPr>
              <a:t>The total number of free resources in the system that can be allocated to requesting processes.</a:t>
            </a:r>
            <a:endParaRPr b="0" lang="en-US" sz="1550" spc="-1" strike="noStrike">
              <a:solidFill>
                <a:srgbClr val="000000"/>
              </a:solidFill>
              <a:latin typeface="Arial"/>
            </a:endParaRPr>
          </a:p>
        </p:txBody>
      </p:sp>
      <p:sp>
        <p:nvSpPr>
          <p:cNvPr id="96" name="Shape 19"/>
          <p:cNvSpPr/>
          <p:nvPr/>
        </p:nvSpPr>
        <p:spPr>
          <a:xfrm>
            <a:off x="7416000" y="4151880"/>
            <a:ext cx="6406920" cy="2115000"/>
          </a:xfrm>
          <a:prstGeom prst="roundRect">
            <a:avLst>
              <a:gd name="adj" fmla="val 5187"/>
            </a:avLst>
          </a:prstGeom>
          <a:solidFill>
            <a:srgbClr val="252222">
              <a:alpha val="9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97" name="Shape 20"/>
          <p:cNvSpPr/>
          <p:nvPr/>
        </p:nvSpPr>
        <p:spPr>
          <a:xfrm>
            <a:off x="7416000" y="4128840"/>
            <a:ext cx="6406920" cy="91080"/>
          </a:xfrm>
          <a:prstGeom prst="roundRect">
            <a:avLst>
              <a:gd name="adj" fmla="val 92689"/>
            </a:avLst>
          </a:prstGeom>
          <a:solidFill>
            <a:srgbClr val="f20374"/>
          </a:solidFill>
          <a:ln w="0">
            <a:noFill/>
          </a:ln>
        </p:spPr>
        <p:style>
          <a:lnRef idx="0"/>
          <a:fillRef idx="0"/>
          <a:effectRef idx="0"/>
          <a:fontRef idx="minor"/>
        </p:style>
        <p:txBody>
          <a:bodyPr lIns="90000" rIns="90000" tIns="19440" bIns="19440" anchor="t">
            <a:noAutofit/>
          </a:bodyPr>
          <a:p>
            <a:endParaRPr b="0" lang="en-US" sz="1800" spc="-1" strike="noStrike">
              <a:solidFill>
                <a:srgbClr val="ffffff"/>
              </a:solidFill>
              <a:latin typeface="Arial"/>
            </a:endParaRPr>
          </a:p>
        </p:txBody>
      </p:sp>
      <p:sp>
        <p:nvSpPr>
          <p:cNvPr id="98" name="Shape 21"/>
          <p:cNvSpPr/>
          <p:nvPr/>
        </p:nvSpPr>
        <p:spPr>
          <a:xfrm>
            <a:off x="10316880" y="3849120"/>
            <a:ext cx="604800" cy="604800"/>
          </a:xfrm>
          <a:prstGeom prst="roundRect">
            <a:avLst>
              <a:gd name="adj" fmla="val 151062"/>
            </a:avLst>
          </a:prstGeom>
          <a:solidFill>
            <a:srgbClr val="f2037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99" name="Text 22"/>
          <p:cNvSpPr/>
          <p:nvPr/>
        </p:nvSpPr>
        <p:spPr>
          <a:xfrm>
            <a:off x="10498680" y="4000320"/>
            <a:ext cx="241560" cy="302400"/>
          </a:xfrm>
          <a:prstGeom prst="rect">
            <a:avLst/>
          </a:prstGeom>
          <a:noFill/>
          <a:ln w="0">
            <a:noFill/>
          </a:ln>
        </p:spPr>
        <p:style>
          <a:lnRef idx="0"/>
          <a:fillRef idx="0"/>
          <a:effectRef idx="0"/>
          <a:fontRef idx="minor"/>
        </p:style>
        <p:txBody>
          <a:bodyPr wrap="none" lIns="0" rIns="0" tIns="0" bIns="0" anchor="t">
            <a:noAutofit/>
          </a:bodyPr>
          <a:p>
            <a:pPr>
              <a:lnSpc>
                <a:spcPts val="3050"/>
              </a:lnSpc>
              <a:tabLst>
                <a:tab algn="l" pos="0"/>
              </a:tabLst>
            </a:pPr>
            <a:r>
              <a:rPr b="1" lang="en-US" sz="1900" spc="-1" strike="noStrike">
                <a:solidFill>
                  <a:srgbClr val="ffffff"/>
                </a:solidFill>
                <a:latin typeface="Overpass Bold"/>
                <a:ea typeface="Overpass Bold"/>
              </a:rPr>
              <a:t>4</a:t>
            </a:r>
            <a:endParaRPr b="0" lang="en-US" sz="1900" spc="-1" strike="noStrike">
              <a:solidFill>
                <a:srgbClr val="000000"/>
              </a:solidFill>
              <a:latin typeface="Arial"/>
            </a:endParaRPr>
          </a:p>
        </p:txBody>
      </p:sp>
      <p:sp>
        <p:nvSpPr>
          <p:cNvPr id="100" name="Text 23"/>
          <p:cNvSpPr/>
          <p:nvPr/>
        </p:nvSpPr>
        <p:spPr>
          <a:xfrm>
            <a:off x="7640640" y="4656240"/>
            <a:ext cx="2373480" cy="296280"/>
          </a:xfrm>
          <a:prstGeom prst="rect">
            <a:avLst/>
          </a:prstGeom>
          <a:noFill/>
          <a:ln w="0">
            <a:noFill/>
          </a:ln>
        </p:spPr>
        <p:style>
          <a:lnRef idx="0"/>
          <a:fillRef idx="0"/>
          <a:effectRef idx="0"/>
          <a:fontRef idx="minor"/>
        </p:style>
        <p:txBody>
          <a:bodyPr wrap="none" lIns="0" rIns="0" tIns="0" bIns="0" anchor="t">
            <a:noAutofit/>
          </a:bodyPr>
          <a:p>
            <a:pPr>
              <a:lnSpc>
                <a:spcPts val="2299"/>
              </a:lnSpc>
              <a:tabLst>
                <a:tab algn="l" pos="0"/>
              </a:tabLst>
            </a:pPr>
            <a:r>
              <a:rPr b="1" lang="en-US" sz="1850" spc="-1" strike="noStrike">
                <a:solidFill>
                  <a:srgbClr val="e5e0df"/>
                </a:solidFill>
                <a:latin typeface="Overpass Bold"/>
                <a:ea typeface="Overpass Bold"/>
              </a:rPr>
              <a:t>Need Calculation</a:t>
            </a:r>
            <a:endParaRPr b="0" lang="en-US" sz="1850" spc="-1" strike="noStrike">
              <a:solidFill>
                <a:srgbClr val="000000"/>
              </a:solidFill>
              <a:latin typeface="Arial"/>
            </a:endParaRPr>
          </a:p>
        </p:txBody>
      </p:sp>
      <p:sp>
        <p:nvSpPr>
          <p:cNvPr id="101" name="Text 24"/>
          <p:cNvSpPr/>
          <p:nvPr/>
        </p:nvSpPr>
        <p:spPr>
          <a:xfrm>
            <a:off x="7640640" y="5073840"/>
            <a:ext cx="5957640" cy="968400"/>
          </a:xfrm>
          <a:prstGeom prst="rect">
            <a:avLst/>
          </a:prstGeom>
          <a:noFill/>
          <a:ln w="0">
            <a:noFill/>
          </a:ln>
        </p:spPr>
        <p:style>
          <a:lnRef idx="0"/>
          <a:fillRef idx="0"/>
          <a:effectRef idx="0"/>
          <a:fontRef idx="minor"/>
        </p:style>
        <p:txBody>
          <a:bodyPr lIns="0" rIns="0" tIns="0" bIns="0" anchor="t">
            <a:noAutofit/>
          </a:bodyPr>
          <a:p>
            <a:pPr>
              <a:lnSpc>
                <a:spcPts val="2500"/>
              </a:lnSpc>
              <a:tabLst>
                <a:tab algn="l" pos="0"/>
              </a:tabLst>
            </a:pPr>
            <a:r>
              <a:rPr b="1" lang="en-US" sz="1550" spc="-1" strike="noStrike">
                <a:solidFill>
                  <a:srgbClr val="e5e0df"/>
                </a:solidFill>
                <a:latin typeface="Overpass"/>
                <a:ea typeface="Overpass"/>
              </a:rPr>
              <a:t>Need = Maximum − Allocated</a:t>
            </a:r>
            <a:r>
              <a:rPr b="0" lang="en-US" sz="1550" spc="-1" strike="noStrike">
                <a:solidFill>
                  <a:srgbClr val="e5e0df"/>
                </a:solidFill>
                <a:latin typeface="Overpass"/>
                <a:ea typeface="Overpass"/>
              </a:rPr>
              <a:t>This crucial formula tells us how many more resources a process still requires to complete.</a:t>
            </a:r>
            <a:endParaRPr b="0" lang="en-US" sz="1550" spc="-1" strike="noStrike">
              <a:solidFill>
                <a:srgbClr val="000000"/>
              </a:solidFill>
              <a:latin typeface="Arial"/>
            </a:endParaRPr>
          </a:p>
        </p:txBody>
      </p:sp>
      <p:sp>
        <p:nvSpPr>
          <p:cNvPr id="102" name="Shape 25"/>
          <p:cNvSpPr/>
          <p:nvPr/>
        </p:nvSpPr>
        <p:spPr>
          <a:xfrm>
            <a:off x="807120" y="6494040"/>
            <a:ext cx="13015800" cy="1180080"/>
          </a:xfrm>
          <a:prstGeom prst="roundRect">
            <a:avLst>
              <a:gd name="adj" fmla="val 7181"/>
            </a:avLst>
          </a:prstGeom>
          <a:solidFill>
            <a:srgbClr val="4c012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103" name="Image 0" descr="preencoded.png"/>
          <p:cNvPicPr/>
          <p:nvPr/>
        </p:nvPicPr>
        <p:blipFill>
          <a:blip r:embed="rId1"/>
          <a:stretch/>
        </p:blipFill>
        <p:spPr>
          <a:xfrm>
            <a:off x="1008720" y="6775200"/>
            <a:ext cx="251640" cy="201240"/>
          </a:xfrm>
          <a:prstGeom prst="rect">
            <a:avLst/>
          </a:prstGeom>
          <a:ln w="0">
            <a:noFill/>
          </a:ln>
        </p:spPr>
      </p:pic>
      <p:sp>
        <p:nvSpPr>
          <p:cNvPr id="104" name="Text 26"/>
          <p:cNvSpPr/>
          <p:nvPr/>
        </p:nvSpPr>
        <p:spPr>
          <a:xfrm>
            <a:off x="1462680" y="6746040"/>
            <a:ext cx="12158640" cy="645480"/>
          </a:xfrm>
          <a:prstGeom prst="rect">
            <a:avLst/>
          </a:prstGeom>
          <a:noFill/>
          <a:ln w="0">
            <a:noFill/>
          </a:ln>
        </p:spPr>
        <p:style>
          <a:lnRef idx="0"/>
          <a:fillRef idx="0"/>
          <a:effectRef idx="0"/>
          <a:fontRef idx="minor"/>
        </p:style>
        <p:txBody>
          <a:bodyPr lIns="0" rIns="0" tIns="0" bIns="0" anchor="t">
            <a:noAutofit/>
          </a:bodyPr>
          <a:p>
            <a:pPr>
              <a:lnSpc>
                <a:spcPts val="2500"/>
              </a:lnSpc>
              <a:tabLst>
                <a:tab algn="l" pos="0"/>
              </a:tabLst>
            </a:pPr>
            <a:r>
              <a:rPr b="1" lang="en-US" sz="1550" spc="-1" strike="noStrike">
                <a:solidFill>
                  <a:srgbClr val="ffffff"/>
                </a:solidFill>
                <a:latin typeface="Overpass"/>
                <a:ea typeface="Overpass"/>
              </a:rPr>
              <a:t>Safe State Definition:</a:t>
            </a:r>
            <a:r>
              <a:rPr b="0" lang="en-US" sz="1550" spc="-1" strike="noStrike">
                <a:solidFill>
                  <a:srgbClr val="ffffff"/>
                </a:solidFill>
                <a:latin typeface="Overpass"/>
                <a:ea typeface="Overpass"/>
              </a:rPr>
              <a:t> A state where there exists at least one sequence of process execution that allows all processes to complete without deadlock. This is the foundation of the Banker's Algorithm.</a:t>
            </a:r>
            <a:endParaRPr b="0" lang="en-US" sz="15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ext 0"/>
          <p:cNvSpPr/>
          <p:nvPr/>
        </p:nvSpPr>
        <p:spPr>
          <a:xfrm>
            <a:off x="763560" y="524880"/>
            <a:ext cx="7225920" cy="561240"/>
          </a:xfrm>
          <a:prstGeom prst="rect">
            <a:avLst/>
          </a:prstGeom>
          <a:noFill/>
          <a:ln w="0">
            <a:noFill/>
          </a:ln>
        </p:spPr>
        <p:style>
          <a:lnRef idx="0"/>
          <a:fillRef idx="0"/>
          <a:effectRef idx="0"/>
          <a:fontRef idx="minor"/>
        </p:style>
        <p:txBody>
          <a:bodyPr wrap="none" lIns="0" rIns="0" tIns="0" bIns="0" anchor="t">
            <a:noAutofit/>
          </a:bodyPr>
          <a:p>
            <a:pPr>
              <a:lnSpc>
                <a:spcPts val="4399"/>
              </a:lnSpc>
              <a:tabLst>
                <a:tab algn="l" pos="0"/>
              </a:tabLst>
            </a:pPr>
            <a:r>
              <a:rPr b="1" lang="en-US" sz="3500" spc="-1" strike="noStrike">
                <a:solidFill>
                  <a:srgbClr val="ffffff"/>
                </a:solidFill>
                <a:latin typeface="Overpass Bold"/>
                <a:ea typeface="Overpass Bold"/>
              </a:rPr>
              <a:t>How the Banker's Algorithm Works</a:t>
            </a:r>
            <a:endParaRPr b="0" lang="en-US" sz="3500" spc="-1" strike="noStrike">
              <a:solidFill>
                <a:srgbClr val="000000"/>
              </a:solidFill>
              <a:latin typeface="Arial"/>
            </a:endParaRPr>
          </a:p>
        </p:txBody>
      </p:sp>
      <p:pic>
        <p:nvPicPr>
          <p:cNvPr id="106" name="Image 0" descr="preencoded.png"/>
          <p:cNvPicPr/>
          <p:nvPr/>
        </p:nvPicPr>
        <p:blipFill>
          <a:blip r:embed="rId1"/>
          <a:stretch/>
        </p:blipFill>
        <p:spPr>
          <a:xfrm>
            <a:off x="763560" y="1587600"/>
            <a:ext cx="4282920" cy="4282920"/>
          </a:xfrm>
          <a:prstGeom prst="rect">
            <a:avLst/>
          </a:prstGeom>
          <a:ln w="0">
            <a:noFill/>
          </a:ln>
        </p:spPr>
      </p:pic>
      <p:sp>
        <p:nvSpPr>
          <p:cNvPr id="107" name="Text 1"/>
          <p:cNvSpPr/>
          <p:nvPr/>
        </p:nvSpPr>
        <p:spPr>
          <a:xfrm>
            <a:off x="5520240" y="1587600"/>
            <a:ext cx="190440" cy="23832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0" lang="en-US" sz="1500" spc="-1" strike="noStrike">
                <a:solidFill>
                  <a:srgbClr val="e5e0df"/>
                </a:solidFill>
                <a:latin typeface="Overpass Light"/>
                <a:ea typeface="Overpass Light"/>
              </a:rPr>
              <a:t>01</a:t>
            </a:r>
            <a:endParaRPr b="0" lang="en-US" sz="1500" spc="-1" strike="noStrike">
              <a:solidFill>
                <a:srgbClr val="000000"/>
              </a:solidFill>
              <a:latin typeface="Arial"/>
            </a:endParaRPr>
          </a:p>
        </p:txBody>
      </p:sp>
      <p:sp>
        <p:nvSpPr>
          <p:cNvPr id="108" name="Shape 2"/>
          <p:cNvSpPr/>
          <p:nvPr/>
        </p:nvSpPr>
        <p:spPr>
          <a:xfrm>
            <a:off x="5520240" y="1888920"/>
            <a:ext cx="4081320" cy="22680"/>
          </a:xfrm>
          <a:prstGeom prst="rect">
            <a:avLst/>
          </a:prstGeom>
          <a:solidFill>
            <a:srgbClr val="f20374"/>
          </a:solidFill>
          <a:ln w="0">
            <a:noFill/>
          </a:ln>
        </p:spPr>
        <p:style>
          <a:lnRef idx="0"/>
          <a:fillRef idx="0"/>
          <a:effectRef idx="0"/>
          <a:fontRef idx="minor"/>
        </p:style>
        <p:txBody>
          <a:bodyPr lIns="90000" rIns="90000" tIns="-21960" bIns="-21960" anchor="t">
            <a:noAutofit/>
          </a:bodyPr>
          <a:p>
            <a:endParaRPr b="0" lang="en-US" sz="1800" spc="-1" strike="noStrike">
              <a:solidFill>
                <a:srgbClr val="ffffff"/>
              </a:solidFill>
              <a:latin typeface="Arial"/>
            </a:endParaRPr>
          </a:p>
        </p:txBody>
      </p:sp>
      <p:sp>
        <p:nvSpPr>
          <p:cNvPr id="109" name="Text 3"/>
          <p:cNvSpPr/>
          <p:nvPr/>
        </p:nvSpPr>
        <p:spPr>
          <a:xfrm>
            <a:off x="5520240" y="2030040"/>
            <a:ext cx="3222720" cy="28044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pc="-1" strike="noStrike">
                <a:solidFill>
                  <a:srgbClr val="e5e0df"/>
                </a:solidFill>
                <a:latin typeface="Overpass Bold"/>
                <a:ea typeface="Overpass Bold"/>
              </a:rPr>
              <a:t>Validate Request Against Need</a:t>
            </a:r>
            <a:endParaRPr b="0" lang="en-US" sz="1750" spc="-1" strike="noStrike">
              <a:solidFill>
                <a:srgbClr val="000000"/>
              </a:solidFill>
              <a:latin typeface="Arial"/>
            </a:endParaRPr>
          </a:p>
        </p:txBody>
      </p:sp>
      <p:sp>
        <p:nvSpPr>
          <p:cNvPr id="110" name="Text 4"/>
          <p:cNvSpPr/>
          <p:nvPr/>
        </p:nvSpPr>
        <p:spPr>
          <a:xfrm>
            <a:off x="5520240" y="2501640"/>
            <a:ext cx="4081320" cy="610200"/>
          </a:xfrm>
          <a:prstGeom prst="rect">
            <a:avLst/>
          </a:prstGeom>
          <a:noFill/>
          <a:ln w="0">
            <a:noFill/>
          </a:ln>
        </p:spPr>
        <p:style>
          <a:lnRef idx="0"/>
          <a:fillRef idx="0"/>
          <a:effectRef idx="0"/>
          <a:fontRef idx="minor"/>
        </p:style>
        <p:txBody>
          <a:bodyPr lIns="0" rIns="0" tIns="0" bIns="0" anchor="t">
            <a:noAutofit/>
          </a:bodyPr>
          <a:p>
            <a:pPr>
              <a:lnSpc>
                <a:spcPts val="2401"/>
              </a:lnSpc>
              <a:tabLst>
                <a:tab algn="l" pos="0"/>
              </a:tabLst>
            </a:pPr>
            <a:r>
              <a:rPr b="0" lang="en-US" sz="1500" spc="-1" strike="noStrike">
                <a:solidFill>
                  <a:srgbClr val="e5e0df"/>
                </a:solidFill>
                <a:latin typeface="Overpass"/>
                <a:ea typeface="Overpass"/>
              </a:rPr>
              <a:t>Check if the process's request is less than or equal to its declared need</a:t>
            </a:r>
            <a:endParaRPr b="0" lang="en-US" sz="1500" spc="-1" strike="noStrike">
              <a:solidFill>
                <a:srgbClr val="000000"/>
              </a:solidFill>
              <a:latin typeface="Arial"/>
            </a:endParaRPr>
          </a:p>
        </p:txBody>
      </p:sp>
      <p:sp>
        <p:nvSpPr>
          <p:cNvPr id="111" name="Text 5"/>
          <p:cNvSpPr/>
          <p:nvPr/>
        </p:nvSpPr>
        <p:spPr>
          <a:xfrm>
            <a:off x="9792720" y="1587600"/>
            <a:ext cx="190440" cy="23832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0" lang="en-US" sz="1500" spc="-1" strike="noStrike">
                <a:solidFill>
                  <a:srgbClr val="e5e0df"/>
                </a:solidFill>
                <a:latin typeface="Overpass Light"/>
                <a:ea typeface="Overpass Light"/>
              </a:rPr>
              <a:t>02</a:t>
            </a:r>
            <a:endParaRPr b="0" lang="en-US" sz="1500" spc="-1" strike="noStrike">
              <a:solidFill>
                <a:srgbClr val="000000"/>
              </a:solidFill>
              <a:latin typeface="Arial"/>
            </a:endParaRPr>
          </a:p>
        </p:txBody>
      </p:sp>
      <p:sp>
        <p:nvSpPr>
          <p:cNvPr id="112" name="Shape 6"/>
          <p:cNvSpPr/>
          <p:nvPr/>
        </p:nvSpPr>
        <p:spPr>
          <a:xfrm>
            <a:off x="9792720" y="1888920"/>
            <a:ext cx="4081320" cy="22680"/>
          </a:xfrm>
          <a:prstGeom prst="rect">
            <a:avLst/>
          </a:prstGeom>
          <a:solidFill>
            <a:srgbClr val="f20374"/>
          </a:solidFill>
          <a:ln w="0">
            <a:noFill/>
          </a:ln>
        </p:spPr>
        <p:style>
          <a:lnRef idx="0"/>
          <a:fillRef idx="0"/>
          <a:effectRef idx="0"/>
          <a:fontRef idx="minor"/>
        </p:style>
        <p:txBody>
          <a:bodyPr lIns="90000" rIns="90000" tIns="-21960" bIns="-21960" anchor="t">
            <a:noAutofit/>
          </a:bodyPr>
          <a:p>
            <a:endParaRPr b="0" lang="en-US" sz="1800" spc="-1" strike="noStrike">
              <a:solidFill>
                <a:srgbClr val="ffffff"/>
              </a:solidFill>
              <a:latin typeface="Arial"/>
            </a:endParaRPr>
          </a:p>
        </p:txBody>
      </p:sp>
      <p:sp>
        <p:nvSpPr>
          <p:cNvPr id="113" name="Text 7"/>
          <p:cNvSpPr/>
          <p:nvPr/>
        </p:nvSpPr>
        <p:spPr>
          <a:xfrm>
            <a:off x="9792720" y="2030040"/>
            <a:ext cx="2911320" cy="28044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pc="-1" strike="noStrike">
                <a:solidFill>
                  <a:srgbClr val="e5e0df"/>
                </a:solidFill>
                <a:latin typeface="Overpass Bold"/>
                <a:ea typeface="Overpass Bold"/>
              </a:rPr>
              <a:t>Check Resource Availability</a:t>
            </a:r>
            <a:endParaRPr b="0" lang="en-US" sz="1750" spc="-1" strike="noStrike">
              <a:solidFill>
                <a:srgbClr val="000000"/>
              </a:solidFill>
              <a:latin typeface="Arial"/>
            </a:endParaRPr>
          </a:p>
        </p:txBody>
      </p:sp>
      <p:sp>
        <p:nvSpPr>
          <p:cNvPr id="114" name="Text 8"/>
          <p:cNvSpPr/>
          <p:nvPr/>
        </p:nvSpPr>
        <p:spPr>
          <a:xfrm>
            <a:off x="9792720" y="2501640"/>
            <a:ext cx="4081320" cy="610200"/>
          </a:xfrm>
          <a:prstGeom prst="rect">
            <a:avLst/>
          </a:prstGeom>
          <a:noFill/>
          <a:ln w="0">
            <a:noFill/>
          </a:ln>
        </p:spPr>
        <p:style>
          <a:lnRef idx="0"/>
          <a:fillRef idx="0"/>
          <a:effectRef idx="0"/>
          <a:fontRef idx="minor"/>
        </p:style>
        <p:txBody>
          <a:bodyPr lIns="0" rIns="0" tIns="0" bIns="0" anchor="t">
            <a:noAutofit/>
          </a:bodyPr>
          <a:p>
            <a:pPr>
              <a:lnSpc>
                <a:spcPts val="2401"/>
              </a:lnSpc>
              <a:tabLst>
                <a:tab algn="l" pos="0"/>
              </a:tabLst>
            </a:pPr>
            <a:r>
              <a:rPr b="0" lang="en-US" sz="1500" spc="-1" strike="noStrike">
                <a:solidFill>
                  <a:srgbClr val="e5e0df"/>
                </a:solidFill>
                <a:latin typeface="Overpass"/>
                <a:ea typeface="Overpass"/>
              </a:rPr>
              <a:t>Verify that the request is less than or equal to available resources</a:t>
            </a:r>
            <a:endParaRPr b="0" lang="en-US" sz="1500" spc="-1" strike="noStrike">
              <a:solidFill>
                <a:srgbClr val="000000"/>
              </a:solidFill>
              <a:latin typeface="Arial"/>
            </a:endParaRPr>
          </a:p>
        </p:txBody>
      </p:sp>
      <p:sp>
        <p:nvSpPr>
          <p:cNvPr id="115" name="Text 9"/>
          <p:cNvSpPr/>
          <p:nvPr/>
        </p:nvSpPr>
        <p:spPr>
          <a:xfrm>
            <a:off x="5520240" y="3445920"/>
            <a:ext cx="190440" cy="23832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0" lang="en-US" sz="1500" spc="-1" strike="noStrike">
                <a:solidFill>
                  <a:srgbClr val="e5e0df"/>
                </a:solidFill>
                <a:latin typeface="Overpass Light"/>
                <a:ea typeface="Overpass Light"/>
              </a:rPr>
              <a:t>03</a:t>
            </a:r>
            <a:endParaRPr b="0" lang="en-US" sz="1500" spc="-1" strike="noStrike">
              <a:solidFill>
                <a:srgbClr val="000000"/>
              </a:solidFill>
              <a:latin typeface="Arial"/>
            </a:endParaRPr>
          </a:p>
        </p:txBody>
      </p:sp>
      <p:sp>
        <p:nvSpPr>
          <p:cNvPr id="116" name="Shape 10"/>
          <p:cNvSpPr/>
          <p:nvPr/>
        </p:nvSpPr>
        <p:spPr>
          <a:xfrm>
            <a:off x="5520240" y="3747600"/>
            <a:ext cx="4081320" cy="22680"/>
          </a:xfrm>
          <a:prstGeom prst="rect">
            <a:avLst/>
          </a:prstGeom>
          <a:solidFill>
            <a:srgbClr val="f20374"/>
          </a:solidFill>
          <a:ln w="0">
            <a:noFill/>
          </a:ln>
        </p:spPr>
        <p:style>
          <a:lnRef idx="0"/>
          <a:fillRef idx="0"/>
          <a:effectRef idx="0"/>
          <a:fontRef idx="minor"/>
        </p:style>
        <p:txBody>
          <a:bodyPr lIns="90000" rIns="90000" tIns="-21960" bIns="-21960" anchor="t">
            <a:noAutofit/>
          </a:bodyPr>
          <a:p>
            <a:endParaRPr b="0" lang="en-US" sz="1800" spc="-1" strike="noStrike">
              <a:solidFill>
                <a:srgbClr val="ffffff"/>
              </a:solidFill>
              <a:latin typeface="Arial"/>
            </a:endParaRPr>
          </a:p>
        </p:txBody>
      </p:sp>
      <p:sp>
        <p:nvSpPr>
          <p:cNvPr id="117" name="Text 11"/>
          <p:cNvSpPr/>
          <p:nvPr/>
        </p:nvSpPr>
        <p:spPr>
          <a:xfrm>
            <a:off x="5520240" y="3888720"/>
            <a:ext cx="2245320" cy="28044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pc="-1" strike="noStrike">
                <a:solidFill>
                  <a:srgbClr val="e5e0df"/>
                </a:solidFill>
                <a:latin typeface="Overpass Bold"/>
                <a:ea typeface="Overpass Bold"/>
              </a:rPr>
              <a:t>Simulate Allocation</a:t>
            </a:r>
            <a:endParaRPr b="0" lang="en-US" sz="1750" spc="-1" strike="noStrike">
              <a:solidFill>
                <a:srgbClr val="000000"/>
              </a:solidFill>
              <a:latin typeface="Arial"/>
            </a:endParaRPr>
          </a:p>
        </p:txBody>
      </p:sp>
      <p:sp>
        <p:nvSpPr>
          <p:cNvPr id="118" name="Text 12"/>
          <p:cNvSpPr/>
          <p:nvPr/>
        </p:nvSpPr>
        <p:spPr>
          <a:xfrm>
            <a:off x="5520240" y="4359960"/>
            <a:ext cx="4081320" cy="610200"/>
          </a:xfrm>
          <a:prstGeom prst="rect">
            <a:avLst/>
          </a:prstGeom>
          <a:noFill/>
          <a:ln w="0">
            <a:noFill/>
          </a:ln>
        </p:spPr>
        <p:style>
          <a:lnRef idx="0"/>
          <a:fillRef idx="0"/>
          <a:effectRef idx="0"/>
          <a:fontRef idx="minor"/>
        </p:style>
        <p:txBody>
          <a:bodyPr lIns="0" rIns="0" tIns="0" bIns="0" anchor="t">
            <a:noAutofit/>
          </a:bodyPr>
          <a:p>
            <a:pPr>
              <a:lnSpc>
                <a:spcPts val="2401"/>
              </a:lnSpc>
              <a:tabLst>
                <a:tab algn="l" pos="0"/>
              </a:tabLst>
            </a:pPr>
            <a:r>
              <a:rPr b="0" lang="en-US" sz="1500" spc="-1" strike="noStrike">
                <a:solidFill>
                  <a:srgbClr val="e5e0df"/>
                </a:solidFill>
                <a:latin typeface="Overpass"/>
                <a:ea typeface="Overpass"/>
              </a:rPr>
              <a:t>Pretend to allocate the resources temporarily to test the outcome</a:t>
            </a:r>
            <a:endParaRPr b="0" lang="en-US" sz="1500" spc="-1" strike="noStrike">
              <a:solidFill>
                <a:srgbClr val="000000"/>
              </a:solidFill>
              <a:latin typeface="Arial"/>
            </a:endParaRPr>
          </a:p>
        </p:txBody>
      </p:sp>
      <p:sp>
        <p:nvSpPr>
          <p:cNvPr id="119" name="Text 13"/>
          <p:cNvSpPr/>
          <p:nvPr/>
        </p:nvSpPr>
        <p:spPr>
          <a:xfrm>
            <a:off x="9792720" y="3445920"/>
            <a:ext cx="190440" cy="23832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0" lang="en-US" sz="1500" spc="-1" strike="noStrike">
                <a:solidFill>
                  <a:srgbClr val="e5e0df"/>
                </a:solidFill>
                <a:latin typeface="Overpass Light"/>
                <a:ea typeface="Overpass Light"/>
              </a:rPr>
              <a:t>04</a:t>
            </a:r>
            <a:endParaRPr b="0" lang="en-US" sz="1500" spc="-1" strike="noStrike">
              <a:solidFill>
                <a:srgbClr val="000000"/>
              </a:solidFill>
              <a:latin typeface="Arial"/>
            </a:endParaRPr>
          </a:p>
        </p:txBody>
      </p:sp>
      <p:sp>
        <p:nvSpPr>
          <p:cNvPr id="120" name="Shape 14"/>
          <p:cNvSpPr/>
          <p:nvPr/>
        </p:nvSpPr>
        <p:spPr>
          <a:xfrm>
            <a:off x="9792720" y="3747600"/>
            <a:ext cx="4081320" cy="22680"/>
          </a:xfrm>
          <a:prstGeom prst="rect">
            <a:avLst/>
          </a:prstGeom>
          <a:solidFill>
            <a:srgbClr val="f20374"/>
          </a:solidFill>
          <a:ln w="0">
            <a:noFill/>
          </a:ln>
        </p:spPr>
        <p:style>
          <a:lnRef idx="0"/>
          <a:fillRef idx="0"/>
          <a:effectRef idx="0"/>
          <a:fontRef idx="minor"/>
        </p:style>
        <p:txBody>
          <a:bodyPr lIns="90000" rIns="90000" tIns="-21960" bIns="-21960" anchor="t">
            <a:noAutofit/>
          </a:bodyPr>
          <a:p>
            <a:endParaRPr b="0" lang="en-US" sz="1800" spc="-1" strike="noStrike">
              <a:solidFill>
                <a:srgbClr val="ffffff"/>
              </a:solidFill>
              <a:latin typeface="Arial"/>
            </a:endParaRPr>
          </a:p>
        </p:txBody>
      </p:sp>
      <p:sp>
        <p:nvSpPr>
          <p:cNvPr id="121" name="Text 15"/>
          <p:cNvSpPr/>
          <p:nvPr/>
        </p:nvSpPr>
        <p:spPr>
          <a:xfrm>
            <a:off x="9792720" y="3888720"/>
            <a:ext cx="2245320" cy="28044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pc="-1" strike="noStrike">
                <a:solidFill>
                  <a:srgbClr val="e5e0df"/>
                </a:solidFill>
                <a:latin typeface="Overpass Bold"/>
                <a:ea typeface="Overpass Bold"/>
              </a:rPr>
              <a:t>Run Safety Algorithm</a:t>
            </a:r>
            <a:endParaRPr b="0" lang="en-US" sz="1750" spc="-1" strike="noStrike">
              <a:solidFill>
                <a:srgbClr val="000000"/>
              </a:solidFill>
              <a:latin typeface="Arial"/>
            </a:endParaRPr>
          </a:p>
        </p:txBody>
      </p:sp>
      <p:sp>
        <p:nvSpPr>
          <p:cNvPr id="122" name="Text 16"/>
          <p:cNvSpPr/>
          <p:nvPr/>
        </p:nvSpPr>
        <p:spPr>
          <a:xfrm>
            <a:off x="9792720" y="4359960"/>
            <a:ext cx="4081320" cy="610200"/>
          </a:xfrm>
          <a:prstGeom prst="rect">
            <a:avLst/>
          </a:prstGeom>
          <a:noFill/>
          <a:ln w="0">
            <a:noFill/>
          </a:ln>
        </p:spPr>
        <p:style>
          <a:lnRef idx="0"/>
          <a:fillRef idx="0"/>
          <a:effectRef idx="0"/>
          <a:fontRef idx="minor"/>
        </p:style>
        <p:txBody>
          <a:bodyPr lIns="0" rIns="0" tIns="0" bIns="0" anchor="t">
            <a:noAutofit/>
          </a:bodyPr>
          <a:p>
            <a:pPr>
              <a:lnSpc>
                <a:spcPts val="2401"/>
              </a:lnSpc>
              <a:tabLst>
                <a:tab algn="l" pos="0"/>
              </a:tabLst>
            </a:pPr>
            <a:r>
              <a:rPr b="0" lang="en-US" sz="1500" spc="-1" strike="noStrike">
                <a:solidFill>
                  <a:srgbClr val="e5e0df"/>
                </a:solidFill>
                <a:latin typeface="Overpass"/>
                <a:ea typeface="Overpass"/>
              </a:rPr>
              <a:t>Execute the safety check to determine if the system remains in a safe state</a:t>
            </a:r>
            <a:endParaRPr b="0" lang="en-US" sz="1500" spc="-1" strike="noStrike">
              <a:solidFill>
                <a:srgbClr val="000000"/>
              </a:solidFill>
              <a:latin typeface="Arial"/>
            </a:endParaRPr>
          </a:p>
        </p:txBody>
      </p:sp>
      <p:sp>
        <p:nvSpPr>
          <p:cNvPr id="123" name="Text 17"/>
          <p:cNvSpPr/>
          <p:nvPr/>
        </p:nvSpPr>
        <p:spPr>
          <a:xfrm>
            <a:off x="5520240" y="5304600"/>
            <a:ext cx="190440" cy="23832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0" lang="en-US" sz="1500" spc="-1" strike="noStrike">
                <a:solidFill>
                  <a:srgbClr val="e5e0df"/>
                </a:solidFill>
                <a:latin typeface="Overpass Light"/>
                <a:ea typeface="Overpass Light"/>
              </a:rPr>
              <a:t>05</a:t>
            </a:r>
            <a:endParaRPr b="0" lang="en-US" sz="1500" spc="-1" strike="noStrike">
              <a:solidFill>
                <a:srgbClr val="000000"/>
              </a:solidFill>
              <a:latin typeface="Arial"/>
            </a:endParaRPr>
          </a:p>
        </p:txBody>
      </p:sp>
      <p:sp>
        <p:nvSpPr>
          <p:cNvPr id="124" name="Shape 18"/>
          <p:cNvSpPr/>
          <p:nvPr/>
        </p:nvSpPr>
        <p:spPr>
          <a:xfrm>
            <a:off x="5520240" y="5605920"/>
            <a:ext cx="8353800" cy="22680"/>
          </a:xfrm>
          <a:prstGeom prst="rect">
            <a:avLst/>
          </a:prstGeom>
          <a:solidFill>
            <a:srgbClr val="f20374"/>
          </a:solidFill>
          <a:ln w="0">
            <a:noFill/>
          </a:ln>
        </p:spPr>
        <p:style>
          <a:lnRef idx="0"/>
          <a:fillRef idx="0"/>
          <a:effectRef idx="0"/>
          <a:fontRef idx="minor"/>
        </p:style>
        <p:txBody>
          <a:bodyPr lIns="90000" rIns="90000" tIns="-21960" bIns="-21960" anchor="t">
            <a:noAutofit/>
          </a:bodyPr>
          <a:p>
            <a:endParaRPr b="0" lang="en-US" sz="1800" spc="-1" strike="noStrike">
              <a:solidFill>
                <a:srgbClr val="ffffff"/>
              </a:solidFill>
              <a:latin typeface="Arial"/>
            </a:endParaRPr>
          </a:p>
        </p:txBody>
      </p:sp>
      <p:sp>
        <p:nvSpPr>
          <p:cNvPr id="125" name="Text 19"/>
          <p:cNvSpPr/>
          <p:nvPr/>
        </p:nvSpPr>
        <p:spPr>
          <a:xfrm>
            <a:off x="5520240" y="5747040"/>
            <a:ext cx="2245320" cy="280440"/>
          </a:xfrm>
          <a:prstGeom prst="rect">
            <a:avLst/>
          </a:prstGeom>
          <a:noFill/>
          <a:ln w="0">
            <a:noFill/>
          </a:ln>
        </p:spPr>
        <p:style>
          <a:lnRef idx="0"/>
          <a:fillRef idx="0"/>
          <a:effectRef idx="0"/>
          <a:fontRef idx="minor"/>
        </p:style>
        <p:txBody>
          <a:bodyPr wrap="none" lIns="0" rIns="0" tIns="0" bIns="0" anchor="t">
            <a:noAutofit/>
          </a:bodyPr>
          <a:p>
            <a:pPr>
              <a:lnSpc>
                <a:spcPts val="2200"/>
              </a:lnSpc>
              <a:tabLst>
                <a:tab algn="l" pos="0"/>
              </a:tabLst>
            </a:pPr>
            <a:r>
              <a:rPr b="1" lang="en-US" sz="1750" spc="-1" strike="noStrike">
                <a:solidFill>
                  <a:srgbClr val="e5e0df"/>
                </a:solidFill>
                <a:latin typeface="Overpass Bold"/>
                <a:ea typeface="Overpass Bold"/>
              </a:rPr>
              <a:t>Make Final Decision</a:t>
            </a:r>
            <a:endParaRPr b="0" lang="en-US" sz="1750" spc="-1" strike="noStrike">
              <a:solidFill>
                <a:srgbClr val="000000"/>
              </a:solidFill>
              <a:latin typeface="Arial"/>
            </a:endParaRPr>
          </a:p>
        </p:txBody>
      </p:sp>
      <p:sp>
        <p:nvSpPr>
          <p:cNvPr id="126" name="Text 20"/>
          <p:cNvSpPr/>
          <p:nvPr/>
        </p:nvSpPr>
        <p:spPr>
          <a:xfrm>
            <a:off x="5520240" y="6218640"/>
            <a:ext cx="8353800" cy="30492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0" lang="en-US" sz="1500" spc="-1" strike="noStrike">
                <a:solidFill>
                  <a:srgbClr val="e5e0df"/>
                </a:solidFill>
                <a:latin typeface="Overpass"/>
                <a:ea typeface="Overpass"/>
              </a:rPr>
              <a:t>If safe → grant the allocation. If unsafe → deny or make the process wait</a:t>
            </a:r>
            <a:endParaRPr b="0" lang="en-US" sz="1500" spc="-1" strike="noStrike">
              <a:solidFill>
                <a:srgbClr val="000000"/>
              </a:solidFill>
              <a:latin typeface="Arial"/>
            </a:endParaRPr>
          </a:p>
        </p:txBody>
      </p:sp>
      <p:sp>
        <p:nvSpPr>
          <p:cNvPr id="127" name="Text 21"/>
          <p:cNvSpPr/>
          <p:nvPr/>
        </p:nvSpPr>
        <p:spPr>
          <a:xfrm>
            <a:off x="763560" y="7096320"/>
            <a:ext cx="13102920" cy="610200"/>
          </a:xfrm>
          <a:prstGeom prst="rect">
            <a:avLst/>
          </a:prstGeom>
          <a:noFill/>
          <a:ln w="0">
            <a:noFill/>
          </a:ln>
        </p:spPr>
        <p:style>
          <a:lnRef idx="0"/>
          <a:fillRef idx="0"/>
          <a:effectRef idx="0"/>
          <a:fontRef idx="minor"/>
        </p:style>
        <p:txBody>
          <a:bodyPr lIns="0" rIns="0" tIns="0" bIns="0" anchor="t">
            <a:noAutofit/>
          </a:bodyPr>
          <a:p>
            <a:pPr>
              <a:lnSpc>
                <a:spcPts val="2401"/>
              </a:lnSpc>
              <a:tabLst>
                <a:tab algn="l" pos="0"/>
              </a:tabLst>
            </a:pPr>
            <a:r>
              <a:rPr b="0" lang="en-US" sz="1500" spc="-1" strike="noStrike">
                <a:solidFill>
                  <a:srgbClr val="e5e0df"/>
                </a:solidFill>
                <a:latin typeface="Overpass"/>
                <a:ea typeface="Overpass"/>
              </a:rPr>
              <a:t>The algorithm's conservative approach ensures that every allocation decision maintains system safety, preventing the possibility of deadlock before it can occur.</a:t>
            </a:r>
            <a:endParaRPr b="0" lang="en-US"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Text 0"/>
          <p:cNvSpPr/>
          <p:nvPr/>
        </p:nvSpPr>
        <p:spPr>
          <a:xfrm>
            <a:off x="812880" y="558720"/>
            <a:ext cx="7898760" cy="597600"/>
          </a:xfrm>
          <a:prstGeom prst="rect">
            <a:avLst/>
          </a:prstGeom>
          <a:noFill/>
          <a:ln w="0">
            <a:noFill/>
          </a:ln>
        </p:spPr>
        <p:style>
          <a:lnRef idx="0"/>
          <a:fillRef idx="0"/>
          <a:effectRef idx="0"/>
          <a:fontRef idx="minor"/>
        </p:style>
        <p:txBody>
          <a:bodyPr wrap="none" lIns="0" rIns="0" tIns="0" bIns="0" anchor="t">
            <a:noAutofit/>
          </a:bodyPr>
          <a:p>
            <a:pPr>
              <a:lnSpc>
                <a:spcPts val="4700"/>
              </a:lnSpc>
              <a:tabLst>
                <a:tab algn="l" pos="0"/>
              </a:tabLst>
            </a:pPr>
            <a:r>
              <a:rPr b="1" lang="en-US" sz="3750" spc="-1" strike="noStrike">
                <a:solidFill>
                  <a:srgbClr val="ffffff"/>
                </a:solidFill>
                <a:latin typeface="Overpass Bold"/>
                <a:ea typeface="Overpass Bold"/>
              </a:rPr>
              <a:t>Working Through a Simple Example</a:t>
            </a:r>
            <a:endParaRPr b="0" lang="en-US" sz="3750" spc="-1" strike="noStrike">
              <a:solidFill>
                <a:srgbClr val="000000"/>
              </a:solidFill>
              <a:latin typeface="Arial"/>
            </a:endParaRPr>
          </a:p>
        </p:txBody>
      </p:sp>
      <p:sp>
        <p:nvSpPr>
          <p:cNvPr id="129" name="Text 1"/>
          <p:cNvSpPr/>
          <p:nvPr/>
        </p:nvSpPr>
        <p:spPr>
          <a:xfrm>
            <a:off x="812880" y="1563120"/>
            <a:ext cx="13004280" cy="649800"/>
          </a:xfrm>
          <a:prstGeom prst="rect">
            <a:avLst/>
          </a:prstGeom>
          <a:noFill/>
          <a:ln w="0">
            <a:noFill/>
          </a:ln>
        </p:spPr>
        <p:style>
          <a:lnRef idx="0"/>
          <a:fillRef idx="0"/>
          <a:effectRef idx="0"/>
          <a:fontRef idx="minor"/>
        </p:style>
        <p:txBody>
          <a:bodyPr lIns="0" rIns="0" tIns="0" bIns="0" anchor="t">
            <a:noAutofit/>
          </a:bodyPr>
          <a:p>
            <a:pPr>
              <a:lnSpc>
                <a:spcPts val="2551"/>
              </a:lnSpc>
              <a:tabLst>
                <a:tab algn="l" pos="0"/>
              </a:tabLst>
            </a:pPr>
            <a:r>
              <a:rPr b="0" lang="en-US" sz="1600" spc="-1" strike="noStrike">
                <a:solidFill>
                  <a:srgbClr val="e5e0df"/>
                </a:solidFill>
                <a:latin typeface="Overpass"/>
                <a:ea typeface="Overpass"/>
              </a:rPr>
              <a:t>Let's examine a practical scenario with three processes competing for resources. Understanding how to calculate need and verify safety is crucial for mastering this algorithm.</a:t>
            </a:r>
            <a:endParaRPr b="0" lang="en-US" sz="1600" spc="-1" strike="noStrike">
              <a:solidFill>
                <a:srgbClr val="000000"/>
              </a:solidFill>
              <a:latin typeface="Arial"/>
            </a:endParaRPr>
          </a:p>
        </p:txBody>
      </p:sp>
      <p:sp>
        <p:nvSpPr>
          <p:cNvPr id="130" name="Shape 2"/>
          <p:cNvSpPr/>
          <p:nvPr/>
        </p:nvSpPr>
        <p:spPr>
          <a:xfrm>
            <a:off x="812880" y="2442240"/>
            <a:ext cx="13004280" cy="2351880"/>
          </a:xfrm>
          <a:prstGeom prst="roundRect">
            <a:avLst>
              <a:gd name="adj" fmla="val 3629"/>
            </a:avLst>
          </a:prstGeom>
          <a:noFill/>
          <a:ln w="7620">
            <a:solidFill>
              <a:srgbClr val="ffffff">
                <a:alpha val="24000"/>
              </a:srgbClr>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1" name="Shape 3"/>
          <p:cNvSpPr/>
          <p:nvPr/>
        </p:nvSpPr>
        <p:spPr>
          <a:xfrm>
            <a:off x="820440" y="2449800"/>
            <a:ext cx="12988800" cy="583920"/>
          </a:xfrm>
          <a:prstGeom prst="rect">
            <a:avLst/>
          </a:prstGeom>
          <a:solidFill>
            <a:srgbClr val="ffffff">
              <a:alpha val="4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2" name="Text 4"/>
          <p:cNvSpPr/>
          <p:nvPr/>
        </p:nvSpPr>
        <p:spPr>
          <a:xfrm>
            <a:off x="1023840" y="2579400"/>
            <a:ext cx="283680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1" lang="en-US" sz="1600" spc="-1" strike="noStrike">
                <a:solidFill>
                  <a:srgbClr val="e5e0df"/>
                </a:solidFill>
                <a:latin typeface="Overpass"/>
                <a:ea typeface="Overpass"/>
              </a:rPr>
              <a:t>Process</a:t>
            </a:r>
            <a:endParaRPr b="0" lang="en-US" sz="1600" spc="-1" strike="noStrike">
              <a:solidFill>
                <a:srgbClr val="000000"/>
              </a:solidFill>
              <a:latin typeface="Arial"/>
            </a:endParaRPr>
          </a:p>
        </p:txBody>
      </p:sp>
      <p:sp>
        <p:nvSpPr>
          <p:cNvPr id="133" name="Text 5"/>
          <p:cNvSpPr/>
          <p:nvPr/>
        </p:nvSpPr>
        <p:spPr>
          <a:xfrm>
            <a:off x="4275000" y="2579400"/>
            <a:ext cx="283284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1" lang="en-US" sz="1600" spc="-1" strike="noStrike">
                <a:solidFill>
                  <a:srgbClr val="e5e0df"/>
                </a:solidFill>
                <a:latin typeface="Overpass"/>
                <a:ea typeface="Overpass"/>
              </a:rPr>
              <a:t>Maximum</a:t>
            </a:r>
            <a:endParaRPr b="0" lang="en-US" sz="1600" spc="-1" strike="noStrike">
              <a:solidFill>
                <a:srgbClr val="000000"/>
              </a:solidFill>
              <a:latin typeface="Arial"/>
            </a:endParaRPr>
          </a:p>
        </p:txBody>
      </p:sp>
      <p:sp>
        <p:nvSpPr>
          <p:cNvPr id="134" name="Text 6"/>
          <p:cNvSpPr/>
          <p:nvPr/>
        </p:nvSpPr>
        <p:spPr>
          <a:xfrm>
            <a:off x="7522200" y="2579400"/>
            <a:ext cx="283284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1" lang="en-US" sz="1600" spc="-1" strike="noStrike">
                <a:solidFill>
                  <a:srgbClr val="e5e0df"/>
                </a:solidFill>
                <a:latin typeface="Overpass"/>
                <a:ea typeface="Overpass"/>
              </a:rPr>
              <a:t>Allocated</a:t>
            </a:r>
            <a:endParaRPr b="0" lang="en-US" sz="1600" spc="-1" strike="noStrike">
              <a:solidFill>
                <a:srgbClr val="000000"/>
              </a:solidFill>
              <a:latin typeface="Arial"/>
            </a:endParaRPr>
          </a:p>
        </p:txBody>
      </p:sp>
      <p:sp>
        <p:nvSpPr>
          <p:cNvPr id="135" name="Text 7"/>
          <p:cNvSpPr/>
          <p:nvPr/>
        </p:nvSpPr>
        <p:spPr>
          <a:xfrm>
            <a:off x="10769400" y="2579400"/>
            <a:ext cx="283680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1" lang="en-US" sz="1600" spc="-1" strike="noStrike">
                <a:solidFill>
                  <a:srgbClr val="e5e0df"/>
                </a:solidFill>
                <a:latin typeface="Overpass"/>
                <a:ea typeface="Overpass"/>
              </a:rPr>
              <a:t>Need</a:t>
            </a:r>
            <a:endParaRPr b="0" lang="en-US" sz="1600" spc="-1" strike="noStrike">
              <a:solidFill>
                <a:srgbClr val="000000"/>
              </a:solidFill>
              <a:latin typeface="Arial"/>
            </a:endParaRPr>
          </a:p>
        </p:txBody>
      </p:sp>
      <p:sp>
        <p:nvSpPr>
          <p:cNvPr id="136" name="Shape 8"/>
          <p:cNvSpPr/>
          <p:nvPr/>
        </p:nvSpPr>
        <p:spPr>
          <a:xfrm>
            <a:off x="820440" y="3034080"/>
            <a:ext cx="12988800" cy="583920"/>
          </a:xfrm>
          <a:prstGeom prst="rect">
            <a:avLst/>
          </a:prstGeom>
          <a:solidFill>
            <a:srgbClr val="000000">
              <a:alpha val="4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137" name="Text 9"/>
          <p:cNvSpPr/>
          <p:nvPr/>
        </p:nvSpPr>
        <p:spPr>
          <a:xfrm>
            <a:off x="1023840" y="3163320"/>
            <a:ext cx="283680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1600" spc="-1" strike="noStrike">
                <a:solidFill>
                  <a:srgbClr val="e5e0df"/>
                </a:solidFill>
                <a:latin typeface="Overpass"/>
                <a:ea typeface="Overpass"/>
              </a:rPr>
              <a:t>P1</a:t>
            </a:r>
            <a:endParaRPr b="0" lang="en-US" sz="1600" spc="-1" strike="noStrike">
              <a:solidFill>
                <a:srgbClr val="000000"/>
              </a:solidFill>
              <a:latin typeface="Arial"/>
            </a:endParaRPr>
          </a:p>
        </p:txBody>
      </p:sp>
      <p:sp>
        <p:nvSpPr>
          <p:cNvPr id="138" name="Text 10"/>
          <p:cNvSpPr/>
          <p:nvPr/>
        </p:nvSpPr>
        <p:spPr>
          <a:xfrm>
            <a:off x="4275000" y="3163320"/>
            <a:ext cx="283284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1600" spc="-1" strike="noStrike">
                <a:solidFill>
                  <a:srgbClr val="e5e0df"/>
                </a:solidFill>
                <a:latin typeface="Overpass"/>
                <a:ea typeface="Overpass"/>
              </a:rPr>
              <a:t>7</a:t>
            </a:r>
            <a:endParaRPr b="0" lang="en-US" sz="1600" spc="-1" strike="noStrike">
              <a:solidFill>
                <a:srgbClr val="000000"/>
              </a:solidFill>
              <a:latin typeface="Arial"/>
            </a:endParaRPr>
          </a:p>
        </p:txBody>
      </p:sp>
      <p:sp>
        <p:nvSpPr>
          <p:cNvPr id="139" name="Text 11"/>
          <p:cNvSpPr/>
          <p:nvPr/>
        </p:nvSpPr>
        <p:spPr>
          <a:xfrm>
            <a:off x="7522200" y="3163320"/>
            <a:ext cx="283284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1600" spc="-1" strike="noStrike">
                <a:solidFill>
                  <a:srgbClr val="e5e0df"/>
                </a:solidFill>
                <a:latin typeface="Overpass"/>
                <a:ea typeface="Overpass"/>
              </a:rPr>
              <a:t>3</a:t>
            </a:r>
            <a:endParaRPr b="0" lang="en-US" sz="1600" spc="-1" strike="noStrike">
              <a:solidFill>
                <a:srgbClr val="000000"/>
              </a:solidFill>
              <a:latin typeface="Arial"/>
            </a:endParaRPr>
          </a:p>
        </p:txBody>
      </p:sp>
      <p:sp>
        <p:nvSpPr>
          <p:cNvPr id="140" name="Text 12"/>
          <p:cNvSpPr/>
          <p:nvPr/>
        </p:nvSpPr>
        <p:spPr>
          <a:xfrm>
            <a:off x="10769400" y="3163320"/>
            <a:ext cx="283680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1" lang="en-US" sz="1600" spc="-1" strike="noStrike">
                <a:solidFill>
                  <a:srgbClr val="f20374"/>
                </a:solidFill>
                <a:latin typeface="Overpass"/>
                <a:ea typeface="Overpass"/>
              </a:rPr>
              <a:t>4</a:t>
            </a:r>
            <a:endParaRPr b="0" lang="en-US" sz="1600" spc="-1" strike="noStrike">
              <a:solidFill>
                <a:srgbClr val="000000"/>
              </a:solidFill>
              <a:latin typeface="Arial"/>
            </a:endParaRPr>
          </a:p>
        </p:txBody>
      </p:sp>
      <p:sp>
        <p:nvSpPr>
          <p:cNvPr id="141" name="Shape 13"/>
          <p:cNvSpPr/>
          <p:nvPr/>
        </p:nvSpPr>
        <p:spPr>
          <a:xfrm>
            <a:off x="820440" y="3618360"/>
            <a:ext cx="12988800" cy="583920"/>
          </a:xfrm>
          <a:prstGeom prst="rect">
            <a:avLst/>
          </a:prstGeom>
          <a:solidFill>
            <a:srgbClr val="ffffff">
              <a:alpha val="4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42" name="Text 14"/>
          <p:cNvSpPr/>
          <p:nvPr/>
        </p:nvSpPr>
        <p:spPr>
          <a:xfrm>
            <a:off x="1023840" y="3747600"/>
            <a:ext cx="283680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1600" spc="-1" strike="noStrike">
                <a:solidFill>
                  <a:srgbClr val="e5e0df"/>
                </a:solidFill>
                <a:latin typeface="Overpass"/>
                <a:ea typeface="Overpass"/>
              </a:rPr>
              <a:t>P2</a:t>
            </a:r>
            <a:endParaRPr b="0" lang="en-US" sz="1600" spc="-1" strike="noStrike">
              <a:solidFill>
                <a:srgbClr val="000000"/>
              </a:solidFill>
              <a:latin typeface="Arial"/>
            </a:endParaRPr>
          </a:p>
        </p:txBody>
      </p:sp>
      <p:sp>
        <p:nvSpPr>
          <p:cNvPr id="143" name="Text 15"/>
          <p:cNvSpPr/>
          <p:nvPr/>
        </p:nvSpPr>
        <p:spPr>
          <a:xfrm>
            <a:off x="4275000" y="3747600"/>
            <a:ext cx="283284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1600" spc="-1" strike="noStrike">
                <a:solidFill>
                  <a:srgbClr val="e5e0df"/>
                </a:solidFill>
                <a:latin typeface="Overpass"/>
                <a:ea typeface="Overpass"/>
              </a:rPr>
              <a:t>5</a:t>
            </a:r>
            <a:endParaRPr b="0" lang="en-US" sz="1600" spc="-1" strike="noStrike">
              <a:solidFill>
                <a:srgbClr val="000000"/>
              </a:solidFill>
              <a:latin typeface="Arial"/>
            </a:endParaRPr>
          </a:p>
        </p:txBody>
      </p:sp>
      <p:sp>
        <p:nvSpPr>
          <p:cNvPr id="144" name="Text 16"/>
          <p:cNvSpPr/>
          <p:nvPr/>
        </p:nvSpPr>
        <p:spPr>
          <a:xfrm>
            <a:off x="7522200" y="3747600"/>
            <a:ext cx="283284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1600" spc="-1" strike="noStrike">
                <a:solidFill>
                  <a:srgbClr val="e5e0df"/>
                </a:solidFill>
                <a:latin typeface="Overpass"/>
                <a:ea typeface="Overpass"/>
              </a:rPr>
              <a:t>2</a:t>
            </a:r>
            <a:endParaRPr b="0" lang="en-US" sz="1600" spc="-1" strike="noStrike">
              <a:solidFill>
                <a:srgbClr val="000000"/>
              </a:solidFill>
              <a:latin typeface="Arial"/>
            </a:endParaRPr>
          </a:p>
        </p:txBody>
      </p:sp>
      <p:sp>
        <p:nvSpPr>
          <p:cNvPr id="145" name="Text 17"/>
          <p:cNvSpPr/>
          <p:nvPr/>
        </p:nvSpPr>
        <p:spPr>
          <a:xfrm>
            <a:off x="10769400" y="3747600"/>
            <a:ext cx="283680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1" lang="en-US" sz="1600" spc="-1" strike="noStrike">
                <a:solidFill>
                  <a:srgbClr val="f20374"/>
                </a:solidFill>
                <a:latin typeface="Overpass"/>
                <a:ea typeface="Overpass"/>
              </a:rPr>
              <a:t>3</a:t>
            </a:r>
            <a:endParaRPr b="0" lang="en-US" sz="1600" spc="-1" strike="noStrike">
              <a:solidFill>
                <a:srgbClr val="000000"/>
              </a:solidFill>
              <a:latin typeface="Arial"/>
            </a:endParaRPr>
          </a:p>
        </p:txBody>
      </p:sp>
      <p:sp>
        <p:nvSpPr>
          <p:cNvPr id="146" name="Shape 18"/>
          <p:cNvSpPr/>
          <p:nvPr/>
        </p:nvSpPr>
        <p:spPr>
          <a:xfrm>
            <a:off x="820440" y="4202280"/>
            <a:ext cx="12988800" cy="583920"/>
          </a:xfrm>
          <a:prstGeom prst="rect">
            <a:avLst/>
          </a:prstGeom>
          <a:solidFill>
            <a:srgbClr val="000000">
              <a:alpha val="4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147" name="Text 19"/>
          <p:cNvSpPr/>
          <p:nvPr/>
        </p:nvSpPr>
        <p:spPr>
          <a:xfrm>
            <a:off x="1023840" y="4331880"/>
            <a:ext cx="283680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1600" spc="-1" strike="noStrike">
                <a:solidFill>
                  <a:srgbClr val="e5e0df"/>
                </a:solidFill>
                <a:latin typeface="Overpass"/>
                <a:ea typeface="Overpass"/>
              </a:rPr>
              <a:t>P3</a:t>
            </a:r>
            <a:endParaRPr b="0" lang="en-US" sz="1600" spc="-1" strike="noStrike">
              <a:solidFill>
                <a:srgbClr val="000000"/>
              </a:solidFill>
              <a:latin typeface="Arial"/>
            </a:endParaRPr>
          </a:p>
        </p:txBody>
      </p:sp>
      <p:sp>
        <p:nvSpPr>
          <p:cNvPr id="148" name="Text 20"/>
          <p:cNvSpPr/>
          <p:nvPr/>
        </p:nvSpPr>
        <p:spPr>
          <a:xfrm>
            <a:off x="4275000" y="4331880"/>
            <a:ext cx="283284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1600" spc="-1" strike="noStrike">
                <a:solidFill>
                  <a:srgbClr val="e5e0df"/>
                </a:solidFill>
                <a:latin typeface="Overpass"/>
                <a:ea typeface="Overpass"/>
              </a:rPr>
              <a:t>3</a:t>
            </a:r>
            <a:endParaRPr b="0" lang="en-US" sz="1600" spc="-1" strike="noStrike">
              <a:solidFill>
                <a:srgbClr val="000000"/>
              </a:solidFill>
              <a:latin typeface="Arial"/>
            </a:endParaRPr>
          </a:p>
        </p:txBody>
      </p:sp>
      <p:sp>
        <p:nvSpPr>
          <p:cNvPr id="149" name="Text 21"/>
          <p:cNvSpPr/>
          <p:nvPr/>
        </p:nvSpPr>
        <p:spPr>
          <a:xfrm>
            <a:off x="7522200" y="4331880"/>
            <a:ext cx="283284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1600" spc="-1" strike="noStrike">
                <a:solidFill>
                  <a:srgbClr val="e5e0df"/>
                </a:solidFill>
                <a:latin typeface="Overpass"/>
                <a:ea typeface="Overpass"/>
              </a:rPr>
              <a:t>2</a:t>
            </a:r>
            <a:endParaRPr b="0" lang="en-US" sz="1600" spc="-1" strike="noStrike">
              <a:solidFill>
                <a:srgbClr val="000000"/>
              </a:solidFill>
              <a:latin typeface="Arial"/>
            </a:endParaRPr>
          </a:p>
        </p:txBody>
      </p:sp>
      <p:sp>
        <p:nvSpPr>
          <p:cNvPr id="150" name="Text 22"/>
          <p:cNvSpPr/>
          <p:nvPr/>
        </p:nvSpPr>
        <p:spPr>
          <a:xfrm>
            <a:off x="10769400" y="4331880"/>
            <a:ext cx="2836800" cy="32472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1" lang="en-US" sz="1600" spc="-1" strike="noStrike">
                <a:solidFill>
                  <a:srgbClr val="f20374"/>
                </a:solidFill>
                <a:latin typeface="Overpass"/>
                <a:ea typeface="Overpass"/>
              </a:rPr>
              <a:t>1</a:t>
            </a:r>
            <a:endParaRPr b="0" lang="en-US" sz="1600" spc="-1" strike="noStrike">
              <a:solidFill>
                <a:srgbClr val="000000"/>
              </a:solidFill>
              <a:latin typeface="Arial"/>
            </a:endParaRPr>
          </a:p>
        </p:txBody>
      </p:sp>
      <p:sp>
        <p:nvSpPr>
          <p:cNvPr id="151" name="Text 23"/>
          <p:cNvSpPr/>
          <p:nvPr/>
        </p:nvSpPr>
        <p:spPr>
          <a:xfrm>
            <a:off x="812880" y="5124600"/>
            <a:ext cx="4165200" cy="670320"/>
          </a:xfrm>
          <a:prstGeom prst="rect">
            <a:avLst/>
          </a:prstGeom>
          <a:noFill/>
          <a:ln w="0">
            <a:noFill/>
          </a:ln>
        </p:spPr>
        <p:style>
          <a:lnRef idx="0"/>
          <a:fillRef idx="0"/>
          <a:effectRef idx="0"/>
          <a:fontRef idx="minor"/>
        </p:style>
        <p:txBody>
          <a:bodyPr wrap="none" lIns="0" rIns="0" tIns="0" bIns="0" anchor="t">
            <a:noAutofit/>
          </a:bodyPr>
          <a:p>
            <a:pPr algn="ctr">
              <a:lnSpc>
                <a:spcPts val="5250"/>
              </a:lnSpc>
              <a:tabLst>
                <a:tab algn="l" pos="0"/>
              </a:tabLst>
            </a:pPr>
            <a:r>
              <a:rPr b="1" lang="en-US" sz="5250" spc="-1" strike="noStrike">
                <a:solidFill>
                  <a:srgbClr val="e5e0df"/>
                </a:solidFill>
                <a:latin typeface="Overpass Bold"/>
                <a:ea typeface="Overpass Bold"/>
              </a:rPr>
              <a:t>3</a:t>
            </a:r>
            <a:endParaRPr b="0" lang="en-US" sz="5250" spc="-1" strike="noStrike">
              <a:solidFill>
                <a:srgbClr val="000000"/>
              </a:solidFill>
              <a:latin typeface="Arial"/>
            </a:endParaRPr>
          </a:p>
        </p:txBody>
      </p:sp>
      <p:sp>
        <p:nvSpPr>
          <p:cNvPr id="152" name="Text 24"/>
          <p:cNvSpPr/>
          <p:nvPr/>
        </p:nvSpPr>
        <p:spPr>
          <a:xfrm>
            <a:off x="1699920" y="6049080"/>
            <a:ext cx="2390760" cy="298440"/>
          </a:xfrm>
          <a:prstGeom prst="rect">
            <a:avLst/>
          </a:prstGeom>
          <a:noFill/>
          <a:ln w="0">
            <a:noFill/>
          </a:ln>
        </p:spPr>
        <p:style>
          <a:lnRef idx="0"/>
          <a:fillRef idx="0"/>
          <a:effectRef idx="0"/>
          <a:fontRef idx="minor"/>
        </p:style>
        <p:txBody>
          <a:bodyPr wrap="none" lIns="0" rIns="0" tIns="0" bIns="0" anchor="t">
            <a:noAutofit/>
          </a:bodyPr>
          <a:p>
            <a:pPr algn="ctr">
              <a:lnSpc>
                <a:spcPts val="2350"/>
              </a:lnSpc>
              <a:tabLst>
                <a:tab algn="l" pos="0"/>
              </a:tabLst>
            </a:pPr>
            <a:r>
              <a:rPr b="1" lang="en-US" sz="1850" spc="-1" strike="noStrike">
                <a:solidFill>
                  <a:srgbClr val="e5e0df"/>
                </a:solidFill>
                <a:latin typeface="Overpass Bold"/>
                <a:ea typeface="Overpass Bold"/>
              </a:rPr>
              <a:t>Available Resources</a:t>
            </a:r>
            <a:endParaRPr b="0" lang="en-US" sz="1850" spc="-1" strike="noStrike">
              <a:solidFill>
                <a:srgbClr val="000000"/>
              </a:solidFill>
              <a:latin typeface="Arial"/>
            </a:endParaRPr>
          </a:p>
        </p:txBody>
      </p:sp>
      <p:sp>
        <p:nvSpPr>
          <p:cNvPr id="153" name="Text 25"/>
          <p:cNvSpPr/>
          <p:nvPr/>
        </p:nvSpPr>
        <p:spPr>
          <a:xfrm>
            <a:off x="812880" y="6469920"/>
            <a:ext cx="4165200" cy="324720"/>
          </a:xfrm>
          <a:prstGeom prst="rect">
            <a:avLst/>
          </a:prstGeom>
          <a:noFill/>
          <a:ln w="0">
            <a:noFill/>
          </a:ln>
        </p:spPr>
        <p:style>
          <a:lnRef idx="0"/>
          <a:fillRef idx="0"/>
          <a:effectRef idx="0"/>
          <a:fontRef idx="minor"/>
        </p:style>
        <p:txBody>
          <a:bodyPr wrap="none" lIns="0" rIns="0" tIns="0" bIns="0" anchor="t">
            <a:noAutofit/>
          </a:bodyPr>
          <a:p>
            <a:pPr algn="ctr">
              <a:lnSpc>
                <a:spcPts val="2551"/>
              </a:lnSpc>
              <a:tabLst>
                <a:tab algn="l" pos="0"/>
              </a:tabLst>
            </a:pPr>
            <a:r>
              <a:rPr b="0" lang="en-US" sz="1600" spc="-1" strike="noStrike">
                <a:solidFill>
                  <a:srgbClr val="e5e0df"/>
                </a:solidFill>
                <a:latin typeface="Overpass"/>
                <a:ea typeface="Overpass"/>
              </a:rPr>
              <a:t>Currently free in the system</a:t>
            </a:r>
            <a:endParaRPr b="0" lang="en-US" sz="1600" spc="-1" strike="noStrike">
              <a:solidFill>
                <a:srgbClr val="000000"/>
              </a:solidFill>
              <a:latin typeface="Arial"/>
            </a:endParaRPr>
          </a:p>
        </p:txBody>
      </p:sp>
      <p:sp>
        <p:nvSpPr>
          <p:cNvPr id="154" name="Text 26"/>
          <p:cNvSpPr/>
          <p:nvPr/>
        </p:nvSpPr>
        <p:spPr>
          <a:xfrm>
            <a:off x="5232600" y="5124600"/>
            <a:ext cx="4165200" cy="670320"/>
          </a:xfrm>
          <a:prstGeom prst="rect">
            <a:avLst/>
          </a:prstGeom>
          <a:noFill/>
          <a:ln w="0">
            <a:noFill/>
          </a:ln>
        </p:spPr>
        <p:style>
          <a:lnRef idx="0"/>
          <a:fillRef idx="0"/>
          <a:effectRef idx="0"/>
          <a:fontRef idx="minor"/>
        </p:style>
        <p:txBody>
          <a:bodyPr wrap="none" lIns="0" rIns="0" tIns="0" bIns="0" anchor="t">
            <a:noAutofit/>
          </a:bodyPr>
          <a:p>
            <a:pPr algn="ctr">
              <a:lnSpc>
                <a:spcPts val="5250"/>
              </a:lnSpc>
              <a:tabLst>
                <a:tab algn="l" pos="0"/>
              </a:tabLst>
            </a:pPr>
            <a:r>
              <a:rPr b="1" lang="en-US" sz="5250" spc="-1" strike="noStrike">
                <a:solidFill>
                  <a:srgbClr val="e5e0df"/>
                </a:solidFill>
                <a:latin typeface="Overpass Bold"/>
                <a:ea typeface="Overpass Bold"/>
              </a:rPr>
              <a:t>7</a:t>
            </a:r>
            <a:endParaRPr b="0" lang="en-US" sz="5250" spc="-1" strike="noStrike">
              <a:solidFill>
                <a:srgbClr val="000000"/>
              </a:solidFill>
              <a:latin typeface="Arial"/>
            </a:endParaRPr>
          </a:p>
        </p:txBody>
      </p:sp>
      <p:sp>
        <p:nvSpPr>
          <p:cNvPr id="155" name="Text 27"/>
          <p:cNvSpPr/>
          <p:nvPr/>
        </p:nvSpPr>
        <p:spPr>
          <a:xfrm>
            <a:off x="6119640" y="6049080"/>
            <a:ext cx="2390760" cy="298440"/>
          </a:xfrm>
          <a:prstGeom prst="rect">
            <a:avLst/>
          </a:prstGeom>
          <a:noFill/>
          <a:ln w="0">
            <a:noFill/>
          </a:ln>
        </p:spPr>
        <p:style>
          <a:lnRef idx="0"/>
          <a:fillRef idx="0"/>
          <a:effectRef idx="0"/>
          <a:fontRef idx="minor"/>
        </p:style>
        <p:txBody>
          <a:bodyPr wrap="none" lIns="0" rIns="0" tIns="0" bIns="0" anchor="t">
            <a:noAutofit/>
          </a:bodyPr>
          <a:p>
            <a:pPr algn="ctr">
              <a:lnSpc>
                <a:spcPts val="2350"/>
              </a:lnSpc>
              <a:tabLst>
                <a:tab algn="l" pos="0"/>
              </a:tabLst>
            </a:pPr>
            <a:r>
              <a:rPr b="1" lang="en-US" sz="1850" spc="-1" strike="noStrike">
                <a:solidFill>
                  <a:srgbClr val="e5e0df"/>
                </a:solidFill>
                <a:latin typeface="Overpass Bold"/>
                <a:ea typeface="Overpass Bold"/>
              </a:rPr>
              <a:t>Total Allocated</a:t>
            </a:r>
            <a:endParaRPr b="0" lang="en-US" sz="1850" spc="-1" strike="noStrike">
              <a:solidFill>
                <a:srgbClr val="000000"/>
              </a:solidFill>
              <a:latin typeface="Arial"/>
            </a:endParaRPr>
          </a:p>
        </p:txBody>
      </p:sp>
      <p:sp>
        <p:nvSpPr>
          <p:cNvPr id="156" name="Text 28"/>
          <p:cNvSpPr/>
          <p:nvPr/>
        </p:nvSpPr>
        <p:spPr>
          <a:xfrm>
            <a:off x="5232600" y="6469920"/>
            <a:ext cx="4165200" cy="324720"/>
          </a:xfrm>
          <a:prstGeom prst="rect">
            <a:avLst/>
          </a:prstGeom>
          <a:noFill/>
          <a:ln w="0">
            <a:noFill/>
          </a:ln>
        </p:spPr>
        <p:style>
          <a:lnRef idx="0"/>
          <a:fillRef idx="0"/>
          <a:effectRef idx="0"/>
          <a:fontRef idx="minor"/>
        </p:style>
        <p:txBody>
          <a:bodyPr wrap="none" lIns="0" rIns="0" tIns="0" bIns="0" anchor="t">
            <a:noAutofit/>
          </a:bodyPr>
          <a:p>
            <a:pPr algn="ctr">
              <a:lnSpc>
                <a:spcPts val="2551"/>
              </a:lnSpc>
              <a:tabLst>
                <a:tab algn="l" pos="0"/>
              </a:tabLst>
            </a:pPr>
            <a:r>
              <a:rPr b="0" lang="en-US" sz="1600" spc="-1" strike="noStrike">
                <a:solidFill>
                  <a:srgbClr val="e5e0df"/>
                </a:solidFill>
                <a:latin typeface="Overpass"/>
                <a:ea typeface="Overpass"/>
              </a:rPr>
              <a:t>Sum across all processes</a:t>
            </a:r>
            <a:endParaRPr b="0" lang="en-US" sz="1600" spc="-1" strike="noStrike">
              <a:solidFill>
                <a:srgbClr val="000000"/>
              </a:solidFill>
              <a:latin typeface="Arial"/>
            </a:endParaRPr>
          </a:p>
        </p:txBody>
      </p:sp>
      <p:sp>
        <p:nvSpPr>
          <p:cNvPr id="157" name="Text 29"/>
          <p:cNvSpPr/>
          <p:nvPr/>
        </p:nvSpPr>
        <p:spPr>
          <a:xfrm>
            <a:off x="9651960" y="5124600"/>
            <a:ext cx="4165200" cy="670320"/>
          </a:xfrm>
          <a:prstGeom prst="rect">
            <a:avLst/>
          </a:prstGeom>
          <a:noFill/>
          <a:ln w="0">
            <a:noFill/>
          </a:ln>
        </p:spPr>
        <p:style>
          <a:lnRef idx="0"/>
          <a:fillRef idx="0"/>
          <a:effectRef idx="0"/>
          <a:fontRef idx="minor"/>
        </p:style>
        <p:txBody>
          <a:bodyPr wrap="none" lIns="0" rIns="0" tIns="0" bIns="0" anchor="t">
            <a:noAutofit/>
          </a:bodyPr>
          <a:p>
            <a:pPr algn="ctr">
              <a:lnSpc>
                <a:spcPts val="5250"/>
              </a:lnSpc>
              <a:tabLst>
                <a:tab algn="l" pos="0"/>
              </a:tabLst>
            </a:pPr>
            <a:r>
              <a:rPr b="1" lang="en-US" sz="5250" spc="-1" strike="noStrike">
                <a:solidFill>
                  <a:srgbClr val="e5e0df"/>
                </a:solidFill>
                <a:latin typeface="Overpass Bold"/>
                <a:ea typeface="Overpass Bold"/>
              </a:rPr>
              <a:t>8</a:t>
            </a:r>
            <a:endParaRPr b="0" lang="en-US" sz="5250" spc="-1" strike="noStrike">
              <a:solidFill>
                <a:srgbClr val="000000"/>
              </a:solidFill>
              <a:latin typeface="Arial"/>
            </a:endParaRPr>
          </a:p>
        </p:txBody>
      </p:sp>
      <p:sp>
        <p:nvSpPr>
          <p:cNvPr id="158" name="Text 30"/>
          <p:cNvSpPr/>
          <p:nvPr/>
        </p:nvSpPr>
        <p:spPr>
          <a:xfrm>
            <a:off x="10511280" y="6049080"/>
            <a:ext cx="2446200" cy="298440"/>
          </a:xfrm>
          <a:prstGeom prst="rect">
            <a:avLst/>
          </a:prstGeom>
          <a:noFill/>
          <a:ln w="0">
            <a:noFill/>
          </a:ln>
        </p:spPr>
        <p:style>
          <a:lnRef idx="0"/>
          <a:fillRef idx="0"/>
          <a:effectRef idx="0"/>
          <a:fontRef idx="minor"/>
        </p:style>
        <p:txBody>
          <a:bodyPr wrap="none" lIns="0" rIns="0" tIns="0" bIns="0" anchor="t">
            <a:noAutofit/>
          </a:bodyPr>
          <a:p>
            <a:pPr algn="ctr">
              <a:lnSpc>
                <a:spcPts val="2350"/>
              </a:lnSpc>
              <a:tabLst>
                <a:tab algn="l" pos="0"/>
              </a:tabLst>
            </a:pPr>
            <a:r>
              <a:rPr b="1" lang="en-US" sz="1850" spc="-1" strike="noStrike">
                <a:solidFill>
                  <a:srgbClr val="e5e0df"/>
                </a:solidFill>
                <a:latin typeface="Overpass Bold"/>
                <a:ea typeface="Overpass Bold"/>
              </a:rPr>
              <a:t>Total Need Remaining</a:t>
            </a:r>
            <a:endParaRPr b="0" lang="en-US" sz="1850" spc="-1" strike="noStrike">
              <a:solidFill>
                <a:srgbClr val="000000"/>
              </a:solidFill>
              <a:latin typeface="Arial"/>
            </a:endParaRPr>
          </a:p>
        </p:txBody>
      </p:sp>
      <p:sp>
        <p:nvSpPr>
          <p:cNvPr id="159" name="Text 31"/>
          <p:cNvSpPr/>
          <p:nvPr/>
        </p:nvSpPr>
        <p:spPr>
          <a:xfrm>
            <a:off x="9651960" y="6469920"/>
            <a:ext cx="4165200" cy="324720"/>
          </a:xfrm>
          <a:prstGeom prst="rect">
            <a:avLst/>
          </a:prstGeom>
          <a:noFill/>
          <a:ln w="0">
            <a:noFill/>
          </a:ln>
        </p:spPr>
        <p:style>
          <a:lnRef idx="0"/>
          <a:fillRef idx="0"/>
          <a:effectRef idx="0"/>
          <a:fontRef idx="minor"/>
        </p:style>
        <p:txBody>
          <a:bodyPr wrap="none" lIns="0" rIns="0" tIns="0" bIns="0" anchor="t">
            <a:noAutofit/>
          </a:bodyPr>
          <a:p>
            <a:pPr algn="ctr">
              <a:lnSpc>
                <a:spcPts val="2551"/>
              </a:lnSpc>
              <a:tabLst>
                <a:tab algn="l" pos="0"/>
              </a:tabLst>
            </a:pPr>
            <a:r>
              <a:rPr b="0" lang="en-US" sz="1600" spc="-1" strike="noStrike">
                <a:solidFill>
                  <a:srgbClr val="e5e0df"/>
                </a:solidFill>
                <a:latin typeface="Overpass"/>
                <a:ea typeface="Overpass"/>
              </a:rPr>
              <a:t>To complete all processes</a:t>
            </a:r>
            <a:endParaRPr b="0" lang="en-US" sz="1600" spc="-1" strike="noStrike">
              <a:solidFill>
                <a:srgbClr val="000000"/>
              </a:solidFill>
              <a:latin typeface="Arial"/>
            </a:endParaRPr>
          </a:p>
        </p:txBody>
      </p:sp>
      <p:sp>
        <p:nvSpPr>
          <p:cNvPr id="160" name="Text 32"/>
          <p:cNvSpPr/>
          <p:nvPr/>
        </p:nvSpPr>
        <p:spPr>
          <a:xfrm>
            <a:off x="812880" y="7023600"/>
            <a:ext cx="13004280" cy="649800"/>
          </a:xfrm>
          <a:prstGeom prst="rect">
            <a:avLst/>
          </a:prstGeom>
          <a:noFill/>
          <a:ln w="0">
            <a:noFill/>
          </a:ln>
        </p:spPr>
        <p:style>
          <a:lnRef idx="0"/>
          <a:fillRef idx="0"/>
          <a:effectRef idx="0"/>
          <a:fontRef idx="minor"/>
        </p:style>
        <p:txBody>
          <a:bodyPr lIns="0" rIns="0" tIns="0" bIns="0" anchor="t">
            <a:noAutofit/>
          </a:bodyPr>
          <a:p>
            <a:pPr>
              <a:lnSpc>
                <a:spcPts val="2551"/>
              </a:lnSpc>
              <a:tabLst>
                <a:tab algn="l" pos="0"/>
              </a:tabLst>
            </a:pPr>
            <a:r>
              <a:rPr b="0" lang="en-US" sz="1600" spc="-1" strike="noStrike">
                <a:solidFill>
                  <a:srgbClr val="e5e0df"/>
                </a:solidFill>
                <a:latin typeface="Overpass"/>
                <a:ea typeface="Overpass"/>
              </a:rPr>
              <a:t>Notice how the Need column is calculated: for P1, we have Maximum (7) − Allocated (3) = Need (4). This tells us P1 needs 4 more resources to finish execution. Now we need to determine if granting requests will keep the system safe.</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Text 0"/>
          <p:cNvSpPr/>
          <p:nvPr/>
        </p:nvSpPr>
        <p:spPr>
          <a:xfrm>
            <a:off x="837720" y="576000"/>
            <a:ext cx="6118200" cy="615600"/>
          </a:xfrm>
          <a:prstGeom prst="rect">
            <a:avLst/>
          </a:prstGeom>
          <a:noFill/>
          <a:ln w="0">
            <a:noFill/>
          </a:ln>
        </p:spPr>
        <p:style>
          <a:lnRef idx="0"/>
          <a:fillRef idx="0"/>
          <a:effectRef idx="0"/>
          <a:fontRef idx="minor"/>
        </p:style>
        <p:txBody>
          <a:bodyPr wrap="none" lIns="0" rIns="0" tIns="0" bIns="0" anchor="t">
            <a:noAutofit/>
          </a:bodyPr>
          <a:p>
            <a:pPr>
              <a:lnSpc>
                <a:spcPts val="4850"/>
              </a:lnSpc>
              <a:tabLst>
                <a:tab algn="l" pos="0"/>
              </a:tabLst>
            </a:pPr>
            <a:r>
              <a:rPr b="1" lang="en-US" sz="3850" spc="-1" strike="noStrike">
                <a:solidFill>
                  <a:srgbClr val="ffffff"/>
                </a:solidFill>
                <a:latin typeface="Overpass Bold"/>
                <a:ea typeface="Overpass Bold"/>
              </a:rPr>
              <a:t>Finding the Safe Sequence</a:t>
            </a:r>
            <a:endParaRPr b="0" lang="en-US" sz="3850" spc="-1" strike="noStrike">
              <a:solidFill>
                <a:srgbClr val="000000"/>
              </a:solidFill>
              <a:latin typeface="Arial"/>
            </a:endParaRPr>
          </a:p>
        </p:txBody>
      </p:sp>
      <p:sp>
        <p:nvSpPr>
          <p:cNvPr id="162" name="Text 1"/>
          <p:cNvSpPr/>
          <p:nvPr/>
        </p:nvSpPr>
        <p:spPr>
          <a:xfrm>
            <a:off x="837720" y="1610640"/>
            <a:ext cx="12954600" cy="66960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pc="-1" strike="noStrike">
                <a:solidFill>
                  <a:srgbClr val="e5e0df"/>
                </a:solidFill>
                <a:latin typeface="Overpass"/>
                <a:ea typeface="Overpass"/>
              </a:rPr>
              <a:t>A safe sequence is an ordering of processes that allows each to complete without causing deadlock. Let's trace through our example to find one.</a:t>
            </a:r>
            <a:endParaRPr b="0" lang="en-US" sz="1600" spc="-1" strike="noStrike">
              <a:solidFill>
                <a:srgbClr val="000000"/>
              </a:solidFill>
              <a:latin typeface="Arial"/>
            </a:endParaRPr>
          </a:p>
        </p:txBody>
      </p:sp>
      <p:pic>
        <p:nvPicPr>
          <p:cNvPr id="163" name="Image 0" descr="preencoded.png"/>
          <p:cNvPicPr/>
          <p:nvPr/>
        </p:nvPicPr>
        <p:blipFill>
          <a:blip r:embed="rId1"/>
          <a:stretch/>
        </p:blipFill>
        <p:spPr>
          <a:xfrm>
            <a:off x="837720" y="2516400"/>
            <a:ext cx="4317840" cy="837360"/>
          </a:xfrm>
          <a:prstGeom prst="rect">
            <a:avLst/>
          </a:prstGeom>
          <a:ln w="0">
            <a:noFill/>
          </a:ln>
        </p:spPr>
      </p:pic>
      <p:sp>
        <p:nvSpPr>
          <p:cNvPr id="164" name="Text 2"/>
          <p:cNvSpPr/>
          <p:nvPr/>
        </p:nvSpPr>
        <p:spPr>
          <a:xfrm>
            <a:off x="1047240" y="3563640"/>
            <a:ext cx="2463840" cy="30780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1" lang="en-US" sz="1900" spc="-1" strike="noStrike">
                <a:solidFill>
                  <a:srgbClr val="e5e0df"/>
                </a:solidFill>
                <a:latin typeface="Overpass Bold"/>
                <a:ea typeface="Overpass Bold"/>
              </a:rPr>
              <a:t>Step 1: P3 Executes</a:t>
            </a:r>
            <a:endParaRPr b="0" lang="en-US" sz="1900" spc="-1" strike="noStrike">
              <a:solidFill>
                <a:srgbClr val="000000"/>
              </a:solidFill>
              <a:latin typeface="Arial"/>
            </a:endParaRPr>
          </a:p>
        </p:txBody>
      </p:sp>
      <p:sp>
        <p:nvSpPr>
          <p:cNvPr id="165" name="Text 3"/>
          <p:cNvSpPr/>
          <p:nvPr/>
        </p:nvSpPr>
        <p:spPr>
          <a:xfrm>
            <a:off x="1047240" y="3997080"/>
            <a:ext cx="3899160" cy="100476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pc="-1" strike="noStrike">
                <a:solidFill>
                  <a:srgbClr val="e5e0df"/>
                </a:solidFill>
                <a:latin typeface="Overpass"/>
                <a:ea typeface="Overpass"/>
              </a:rPr>
              <a:t>P3 needs only 1 resource, and we have 3 available. </a:t>
            </a:r>
            <a:r>
              <a:rPr b="1" lang="en-US" sz="1600" spc="-1" strike="noStrike">
                <a:solidFill>
                  <a:srgbClr val="e5e0df"/>
                </a:solidFill>
                <a:latin typeface="Overpass"/>
                <a:ea typeface="Overpass"/>
              </a:rPr>
              <a:t>P3 can finish</a:t>
            </a:r>
            <a:r>
              <a:rPr b="0" lang="en-US" sz="1600" spc="-1" strike="noStrike">
                <a:solidFill>
                  <a:srgbClr val="e5e0df"/>
                </a:solidFill>
                <a:latin typeface="Overpass"/>
                <a:ea typeface="Overpass"/>
              </a:rPr>
              <a:t> and will release its 2 allocated resources.</a:t>
            </a:r>
            <a:endParaRPr b="0" lang="en-US" sz="1600" spc="-1" strike="noStrike">
              <a:solidFill>
                <a:srgbClr val="000000"/>
              </a:solidFill>
              <a:latin typeface="Arial"/>
            </a:endParaRPr>
          </a:p>
        </p:txBody>
      </p:sp>
      <p:sp>
        <p:nvSpPr>
          <p:cNvPr id="166" name="Text 4"/>
          <p:cNvSpPr/>
          <p:nvPr/>
        </p:nvSpPr>
        <p:spPr>
          <a:xfrm>
            <a:off x="1047240" y="5127840"/>
            <a:ext cx="3899160" cy="334800"/>
          </a:xfrm>
          <a:prstGeom prst="rect">
            <a:avLst/>
          </a:prstGeom>
          <a:noFill/>
          <a:ln w="0">
            <a:noFill/>
          </a:ln>
        </p:spPr>
        <p:style>
          <a:lnRef idx="0"/>
          <a:fillRef idx="0"/>
          <a:effectRef idx="0"/>
          <a:fontRef idx="minor"/>
        </p:style>
        <p:txBody>
          <a:bodyPr wrap="none" lIns="0" rIns="0" tIns="0" bIns="0" anchor="t">
            <a:noAutofit/>
          </a:bodyPr>
          <a:p>
            <a:pPr>
              <a:lnSpc>
                <a:spcPts val="2599"/>
              </a:lnSpc>
              <a:tabLst>
                <a:tab algn="l" pos="0"/>
              </a:tabLst>
            </a:pPr>
            <a:r>
              <a:rPr b="0" lang="en-US" sz="1600" spc="-1" strike="noStrike">
                <a:solidFill>
                  <a:srgbClr val="f20374"/>
                </a:solidFill>
                <a:latin typeface="Overpass"/>
                <a:ea typeface="Overpass"/>
              </a:rPr>
              <a:t>Available becomes: 3 + 2 = 5</a:t>
            </a:r>
            <a:endParaRPr b="0" lang="en-US" sz="1600" spc="-1" strike="noStrike">
              <a:solidFill>
                <a:srgbClr val="000000"/>
              </a:solidFill>
              <a:latin typeface="Arial"/>
            </a:endParaRPr>
          </a:p>
        </p:txBody>
      </p:sp>
      <p:pic>
        <p:nvPicPr>
          <p:cNvPr id="167" name="Image 1" descr="preencoded.png"/>
          <p:cNvPicPr/>
          <p:nvPr/>
        </p:nvPicPr>
        <p:blipFill>
          <a:blip r:embed="rId2"/>
          <a:stretch/>
        </p:blipFill>
        <p:spPr>
          <a:xfrm>
            <a:off x="5155920" y="2516400"/>
            <a:ext cx="4317840" cy="837360"/>
          </a:xfrm>
          <a:prstGeom prst="rect">
            <a:avLst/>
          </a:prstGeom>
          <a:ln w="0">
            <a:noFill/>
          </a:ln>
        </p:spPr>
      </p:pic>
      <p:sp>
        <p:nvSpPr>
          <p:cNvPr id="168" name="Text 5"/>
          <p:cNvSpPr/>
          <p:nvPr/>
        </p:nvSpPr>
        <p:spPr>
          <a:xfrm>
            <a:off x="5365440" y="3563640"/>
            <a:ext cx="2463840" cy="30780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1" lang="en-US" sz="1900" spc="-1" strike="noStrike">
                <a:solidFill>
                  <a:srgbClr val="e5e0df"/>
                </a:solidFill>
                <a:latin typeface="Overpass Bold"/>
                <a:ea typeface="Overpass Bold"/>
              </a:rPr>
              <a:t>Step 2: P2 Executes</a:t>
            </a:r>
            <a:endParaRPr b="0" lang="en-US" sz="1900" spc="-1" strike="noStrike">
              <a:solidFill>
                <a:srgbClr val="000000"/>
              </a:solidFill>
              <a:latin typeface="Arial"/>
            </a:endParaRPr>
          </a:p>
        </p:txBody>
      </p:sp>
      <p:sp>
        <p:nvSpPr>
          <p:cNvPr id="169" name="Text 6"/>
          <p:cNvSpPr/>
          <p:nvPr/>
        </p:nvSpPr>
        <p:spPr>
          <a:xfrm>
            <a:off x="5365440" y="3997080"/>
            <a:ext cx="3899160" cy="100476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pc="-1" strike="noStrike">
                <a:solidFill>
                  <a:srgbClr val="e5e0df"/>
                </a:solidFill>
                <a:latin typeface="Overpass"/>
                <a:ea typeface="Overpass"/>
              </a:rPr>
              <a:t>P2 needs 3 resources, and we now have 5 available. </a:t>
            </a:r>
            <a:r>
              <a:rPr b="1" lang="en-US" sz="1600" spc="-1" strike="noStrike">
                <a:solidFill>
                  <a:srgbClr val="e5e0df"/>
                </a:solidFill>
                <a:latin typeface="Overpass"/>
                <a:ea typeface="Overpass"/>
              </a:rPr>
              <a:t>P2 can finish</a:t>
            </a:r>
            <a:r>
              <a:rPr b="0" lang="en-US" sz="1600" spc="-1" strike="noStrike">
                <a:solidFill>
                  <a:srgbClr val="e5e0df"/>
                </a:solidFill>
                <a:latin typeface="Overpass"/>
                <a:ea typeface="Overpass"/>
              </a:rPr>
              <a:t> and releases its 2 resources.</a:t>
            </a:r>
            <a:endParaRPr b="0" lang="en-US" sz="1600" spc="-1" strike="noStrike">
              <a:solidFill>
                <a:srgbClr val="000000"/>
              </a:solidFill>
              <a:latin typeface="Arial"/>
            </a:endParaRPr>
          </a:p>
        </p:txBody>
      </p:sp>
      <p:sp>
        <p:nvSpPr>
          <p:cNvPr id="170" name="Text 7"/>
          <p:cNvSpPr/>
          <p:nvPr/>
        </p:nvSpPr>
        <p:spPr>
          <a:xfrm>
            <a:off x="5365440" y="5127840"/>
            <a:ext cx="3899160" cy="334800"/>
          </a:xfrm>
          <a:prstGeom prst="rect">
            <a:avLst/>
          </a:prstGeom>
          <a:noFill/>
          <a:ln w="0">
            <a:noFill/>
          </a:ln>
        </p:spPr>
        <p:style>
          <a:lnRef idx="0"/>
          <a:fillRef idx="0"/>
          <a:effectRef idx="0"/>
          <a:fontRef idx="minor"/>
        </p:style>
        <p:txBody>
          <a:bodyPr wrap="none" lIns="0" rIns="0" tIns="0" bIns="0" anchor="t">
            <a:noAutofit/>
          </a:bodyPr>
          <a:p>
            <a:pPr>
              <a:lnSpc>
                <a:spcPts val="2599"/>
              </a:lnSpc>
              <a:tabLst>
                <a:tab algn="l" pos="0"/>
              </a:tabLst>
            </a:pPr>
            <a:r>
              <a:rPr b="0" lang="en-US" sz="1600" spc="-1" strike="noStrike">
                <a:solidFill>
                  <a:srgbClr val="f20374"/>
                </a:solidFill>
                <a:latin typeface="Overpass"/>
                <a:ea typeface="Overpass"/>
              </a:rPr>
              <a:t>Available becomes: 5 + 2 = 7</a:t>
            </a:r>
            <a:endParaRPr b="0" lang="en-US" sz="1600" spc="-1" strike="noStrike">
              <a:solidFill>
                <a:srgbClr val="000000"/>
              </a:solidFill>
              <a:latin typeface="Arial"/>
            </a:endParaRPr>
          </a:p>
        </p:txBody>
      </p:sp>
      <p:pic>
        <p:nvPicPr>
          <p:cNvPr id="171" name="Image 2" descr="preencoded.png"/>
          <p:cNvPicPr/>
          <p:nvPr/>
        </p:nvPicPr>
        <p:blipFill>
          <a:blip r:embed="rId3"/>
          <a:stretch/>
        </p:blipFill>
        <p:spPr>
          <a:xfrm>
            <a:off x="9474120" y="2516400"/>
            <a:ext cx="4317840" cy="837360"/>
          </a:xfrm>
          <a:prstGeom prst="rect">
            <a:avLst/>
          </a:prstGeom>
          <a:ln w="0">
            <a:noFill/>
          </a:ln>
        </p:spPr>
      </p:pic>
      <p:sp>
        <p:nvSpPr>
          <p:cNvPr id="172" name="Text 8"/>
          <p:cNvSpPr/>
          <p:nvPr/>
        </p:nvSpPr>
        <p:spPr>
          <a:xfrm>
            <a:off x="9683640" y="3563640"/>
            <a:ext cx="2463840" cy="307800"/>
          </a:xfrm>
          <a:prstGeom prst="rect">
            <a:avLst/>
          </a:prstGeom>
          <a:noFill/>
          <a:ln w="0">
            <a:noFill/>
          </a:ln>
        </p:spPr>
        <p:style>
          <a:lnRef idx="0"/>
          <a:fillRef idx="0"/>
          <a:effectRef idx="0"/>
          <a:fontRef idx="minor"/>
        </p:style>
        <p:txBody>
          <a:bodyPr wrap="none" lIns="0" rIns="0" tIns="0" bIns="0" anchor="t">
            <a:noAutofit/>
          </a:bodyPr>
          <a:p>
            <a:pPr>
              <a:lnSpc>
                <a:spcPts val="2401"/>
              </a:lnSpc>
              <a:tabLst>
                <a:tab algn="l" pos="0"/>
              </a:tabLst>
            </a:pPr>
            <a:r>
              <a:rPr b="1" lang="en-US" sz="1900" spc="-1" strike="noStrike">
                <a:solidFill>
                  <a:srgbClr val="e5e0df"/>
                </a:solidFill>
                <a:latin typeface="Overpass Bold"/>
                <a:ea typeface="Overpass Bold"/>
              </a:rPr>
              <a:t>Step 3: P1 Executes</a:t>
            </a:r>
            <a:endParaRPr b="0" lang="en-US" sz="1900" spc="-1" strike="noStrike">
              <a:solidFill>
                <a:srgbClr val="000000"/>
              </a:solidFill>
              <a:latin typeface="Arial"/>
            </a:endParaRPr>
          </a:p>
        </p:txBody>
      </p:sp>
      <p:sp>
        <p:nvSpPr>
          <p:cNvPr id="173" name="Text 9"/>
          <p:cNvSpPr/>
          <p:nvPr/>
        </p:nvSpPr>
        <p:spPr>
          <a:xfrm>
            <a:off x="9683640" y="3997080"/>
            <a:ext cx="3899160" cy="66960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pc="-1" strike="noStrike">
                <a:solidFill>
                  <a:srgbClr val="e5e0df"/>
                </a:solidFill>
                <a:latin typeface="Overpass"/>
                <a:ea typeface="Overpass"/>
              </a:rPr>
              <a:t>P1 needs 4 resources, and we have 7 available. </a:t>
            </a:r>
            <a:r>
              <a:rPr b="1" lang="en-US" sz="1600" spc="-1" strike="noStrike">
                <a:solidFill>
                  <a:srgbClr val="e5e0df"/>
                </a:solidFill>
                <a:latin typeface="Overpass"/>
                <a:ea typeface="Overpass"/>
              </a:rPr>
              <a:t>P1 can finish</a:t>
            </a:r>
            <a:r>
              <a:rPr b="0" lang="en-US" sz="1600" spc="-1" strike="noStrike">
                <a:solidFill>
                  <a:srgbClr val="e5e0df"/>
                </a:solidFill>
                <a:latin typeface="Overpass"/>
                <a:ea typeface="Overpass"/>
              </a:rPr>
              <a:t> successfully.</a:t>
            </a:r>
            <a:endParaRPr b="0" lang="en-US" sz="1600" spc="-1" strike="noStrike">
              <a:solidFill>
                <a:srgbClr val="000000"/>
              </a:solidFill>
              <a:latin typeface="Arial"/>
            </a:endParaRPr>
          </a:p>
        </p:txBody>
      </p:sp>
      <p:sp>
        <p:nvSpPr>
          <p:cNvPr id="174" name="Text 10"/>
          <p:cNvSpPr/>
          <p:nvPr/>
        </p:nvSpPr>
        <p:spPr>
          <a:xfrm>
            <a:off x="9683640" y="4793040"/>
            <a:ext cx="3899160" cy="334800"/>
          </a:xfrm>
          <a:prstGeom prst="rect">
            <a:avLst/>
          </a:prstGeom>
          <a:noFill/>
          <a:ln w="0">
            <a:noFill/>
          </a:ln>
        </p:spPr>
        <p:style>
          <a:lnRef idx="0"/>
          <a:fillRef idx="0"/>
          <a:effectRef idx="0"/>
          <a:fontRef idx="minor"/>
        </p:style>
        <p:txBody>
          <a:bodyPr wrap="none" lIns="0" rIns="0" tIns="0" bIns="0" anchor="t">
            <a:noAutofit/>
          </a:bodyPr>
          <a:p>
            <a:pPr>
              <a:lnSpc>
                <a:spcPts val="2599"/>
              </a:lnSpc>
              <a:tabLst>
                <a:tab algn="l" pos="0"/>
              </a:tabLst>
            </a:pPr>
            <a:r>
              <a:rPr b="0" lang="en-US" sz="1600" spc="-1" strike="noStrike">
                <a:solidFill>
                  <a:srgbClr val="f20374"/>
                </a:solidFill>
                <a:latin typeface="Overpass"/>
                <a:ea typeface="Overpass"/>
              </a:rPr>
              <a:t>All processes complete!</a:t>
            </a:r>
            <a:endParaRPr b="0" lang="en-US" sz="1600" spc="-1" strike="noStrike">
              <a:solidFill>
                <a:srgbClr val="000000"/>
              </a:solidFill>
              <a:latin typeface="Arial"/>
            </a:endParaRPr>
          </a:p>
        </p:txBody>
      </p:sp>
      <p:sp>
        <p:nvSpPr>
          <p:cNvPr id="175" name="Shape 11"/>
          <p:cNvSpPr/>
          <p:nvPr/>
        </p:nvSpPr>
        <p:spPr>
          <a:xfrm>
            <a:off x="837720" y="5907960"/>
            <a:ext cx="12954600" cy="1748160"/>
          </a:xfrm>
          <a:prstGeom prst="roundRect">
            <a:avLst>
              <a:gd name="adj" fmla="val 5032"/>
            </a:avLst>
          </a:prstGeom>
          <a:solidFill>
            <a:srgbClr val="4c012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pic>
        <p:nvPicPr>
          <p:cNvPr id="176" name="Image 3" descr="preencoded.png"/>
          <p:cNvPicPr/>
          <p:nvPr/>
        </p:nvPicPr>
        <p:blipFill>
          <a:blip r:embed="rId4"/>
          <a:stretch/>
        </p:blipFill>
        <p:spPr>
          <a:xfrm>
            <a:off x="1047240" y="6199560"/>
            <a:ext cx="261360" cy="209160"/>
          </a:xfrm>
          <a:prstGeom prst="rect">
            <a:avLst/>
          </a:prstGeom>
          <a:ln w="0">
            <a:noFill/>
          </a:ln>
        </p:spPr>
      </p:pic>
      <p:sp>
        <p:nvSpPr>
          <p:cNvPr id="177" name="Text 12"/>
          <p:cNvSpPr/>
          <p:nvPr/>
        </p:nvSpPr>
        <p:spPr>
          <a:xfrm>
            <a:off x="1518480" y="6169680"/>
            <a:ext cx="12064320" cy="334800"/>
          </a:xfrm>
          <a:prstGeom prst="rect">
            <a:avLst/>
          </a:prstGeom>
          <a:noFill/>
          <a:ln w="0">
            <a:noFill/>
          </a:ln>
        </p:spPr>
        <p:style>
          <a:lnRef idx="0"/>
          <a:fillRef idx="0"/>
          <a:effectRef idx="0"/>
          <a:fontRef idx="minor"/>
        </p:style>
        <p:txBody>
          <a:bodyPr wrap="none" lIns="0" rIns="0" tIns="0" bIns="0" anchor="t">
            <a:noAutofit/>
          </a:bodyPr>
          <a:p>
            <a:pPr>
              <a:lnSpc>
                <a:spcPts val="2599"/>
              </a:lnSpc>
              <a:tabLst>
                <a:tab algn="l" pos="0"/>
              </a:tabLst>
            </a:pPr>
            <a:r>
              <a:rPr b="1" lang="en-US" sz="1600" spc="-1" strike="noStrike">
                <a:solidFill>
                  <a:srgbClr val="ffffff"/>
                </a:solidFill>
                <a:latin typeface="Overpass"/>
                <a:ea typeface="Overpass"/>
              </a:rPr>
              <a:t>Safe Sequence Found: P3 → P2 → P1</a:t>
            </a:r>
            <a:endParaRPr b="0" lang="en-US" sz="1600" spc="-1" strike="noStrike">
              <a:solidFill>
                <a:srgbClr val="000000"/>
              </a:solidFill>
              <a:latin typeface="Arial"/>
            </a:endParaRPr>
          </a:p>
        </p:txBody>
      </p:sp>
      <p:sp>
        <p:nvSpPr>
          <p:cNvPr id="178" name="Text 13"/>
          <p:cNvSpPr/>
          <p:nvPr/>
        </p:nvSpPr>
        <p:spPr>
          <a:xfrm>
            <a:off x="1518480" y="6693120"/>
            <a:ext cx="12064320" cy="66960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pc="-1" strike="noStrike">
                <a:solidFill>
                  <a:srgbClr val="ffffff"/>
                </a:solidFill>
                <a:latin typeface="Overpass"/>
                <a:ea typeface="Overpass"/>
              </a:rPr>
              <a:t>Since we found a valid execution order where all processes can complete, the system is in a </a:t>
            </a:r>
            <a:r>
              <a:rPr b="1" lang="en-US" sz="1600" spc="-1" strike="noStrike">
                <a:solidFill>
                  <a:srgbClr val="ffffff"/>
                </a:solidFill>
                <a:latin typeface="Overpass"/>
                <a:ea typeface="Overpass"/>
              </a:rPr>
              <a:t>safe state</a:t>
            </a:r>
            <a:r>
              <a:rPr b="0" lang="en-US" sz="1600" spc="-1" strike="noStrike">
                <a:solidFill>
                  <a:srgbClr val="ffffff"/>
                </a:solidFill>
                <a:latin typeface="Overpass"/>
                <a:ea typeface="Overpass"/>
              </a:rPr>
              <a:t>. Any resource request that maintains this property can be granted safely.</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 name="Text 0"/>
          <p:cNvSpPr/>
          <p:nvPr/>
        </p:nvSpPr>
        <p:spPr>
          <a:xfrm>
            <a:off x="785520" y="540000"/>
            <a:ext cx="7354440" cy="577080"/>
          </a:xfrm>
          <a:prstGeom prst="rect">
            <a:avLst/>
          </a:prstGeom>
          <a:noFill/>
          <a:ln w="0">
            <a:noFill/>
          </a:ln>
        </p:spPr>
        <p:style>
          <a:lnRef idx="0"/>
          <a:fillRef idx="0"/>
          <a:effectRef idx="0"/>
          <a:fontRef idx="minor"/>
        </p:style>
        <p:txBody>
          <a:bodyPr wrap="none" lIns="0" rIns="0" tIns="0" bIns="0" anchor="t">
            <a:noAutofit/>
          </a:bodyPr>
          <a:p>
            <a:pPr>
              <a:lnSpc>
                <a:spcPts val="4501"/>
              </a:lnSpc>
              <a:tabLst>
                <a:tab algn="l" pos="0"/>
              </a:tabLst>
            </a:pPr>
            <a:r>
              <a:rPr b="1" lang="en-US" sz="3600" spc="-1" strike="noStrike">
                <a:solidFill>
                  <a:srgbClr val="ffffff"/>
                </a:solidFill>
                <a:latin typeface="Overpass Bold"/>
                <a:ea typeface="Overpass Bold"/>
              </a:rPr>
              <a:t>Advantages of Banker's Algorithm</a:t>
            </a:r>
            <a:endParaRPr b="0" lang="en-US" sz="3600" spc="-1" strike="noStrike">
              <a:solidFill>
                <a:srgbClr val="000000"/>
              </a:solidFill>
              <a:latin typeface="Arial"/>
            </a:endParaRPr>
          </a:p>
        </p:txBody>
      </p:sp>
      <p:pic>
        <p:nvPicPr>
          <p:cNvPr id="180" name="Image 0" descr="preencoded.png"/>
          <p:cNvPicPr/>
          <p:nvPr/>
        </p:nvPicPr>
        <p:blipFill>
          <a:blip r:embed="rId1"/>
          <a:stretch/>
        </p:blipFill>
        <p:spPr>
          <a:xfrm>
            <a:off x="785520" y="1632960"/>
            <a:ext cx="6289920" cy="6289920"/>
          </a:xfrm>
          <a:prstGeom prst="rect">
            <a:avLst/>
          </a:prstGeom>
          <a:ln w="0">
            <a:noFill/>
          </a:ln>
        </p:spPr>
      </p:pic>
      <p:sp>
        <p:nvSpPr>
          <p:cNvPr id="181" name="Shape 1"/>
          <p:cNvSpPr/>
          <p:nvPr/>
        </p:nvSpPr>
        <p:spPr>
          <a:xfrm>
            <a:off x="7562520" y="1632960"/>
            <a:ext cx="6289920" cy="1520640"/>
          </a:xfrm>
          <a:prstGeom prst="roundRect">
            <a:avLst>
              <a:gd name="adj" fmla="val 5422"/>
            </a:avLst>
          </a:prstGeom>
          <a:solidFill>
            <a:srgbClr val="7e023c"/>
          </a:solidFill>
          <a:ln w="7620">
            <a:solidFill>
              <a:srgbClr val="971b55"/>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182" name="Text 2"/>
          <p:cNvSpPr/>
          <p:nvPr/>
        </p:nvSpPr>
        <p:spPr>
          <a:xfrm>
            <a:off x="7766280" y="1836720"/>
            <a:ext cx="3417840" cy="28836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1" lang="en-US" sz="1800" spc="-1" strike="noStrike">
                <a:solidFill>
                  <a:srgbClr val="e5e0df"/>
                </a:solidFill>
                <a:latin typeface="Overpass Bold"/>
                <a:ea typeface="Overpass Bold"/>
              </a:rPr>
              <a:t>Deadlock Prevention Guarantee</a:t>
            </a:r>
            <a:endParaRPr b="0" lang="en-US" sz="1800" spc="-1" strike="noStrike">
              <a:solidFill>
                <a:srgbClr val="000000"/>
              </a:solidFill>
              <a:latin typeface="Arial"/>
            </a:endParaRPr>
          </a:p>
        </p:txBody>
      </p:sp>
      <p:sp>
        <p:nvSpPr>
          <p:cNvPr id="183" name="Text 3"/>
          <p:cNvSpPr/>
          <p:nvPr/>
        </p:nvSpPr>
        <p:spPr>
          <a:xfrm>
            <a:off x="7766280" y="2322000"/>
            <a:ext cx="5882040" cy="627840"/>
          </a:xfrm>
          <a:prstGeom prst="rect">
            <a:avLst/>
          </a:prstGeom>
          <a:noFill/>
          <a:ln w="0">
            <a:noFill/>
          </a:ln>
        </p:spPr>
        <p:style>
          <a:lnRef idx="0"/>
          <a:fillRef idx="0"/>
          <a:effectRef idx="0"/>
          <a:fontRef idx="minor"/>
        </p:style>
        <p:txBody>
          <a:bodyPr lIns="0" rIns="0" tIns="0" bIns="0" anchor="t">
            <a:noAutofit/>
          </a:bodyPr>
          <a:p>
            <a:pPr>
              <a:lnSpc>
                <a:spcPts val="2449"/>
              </a:lnSpc>
              <a:tabLst>
                <a:tab algn="l" pos="0"/>
              </a:tabLst>
            </a:pPr>
            <a:r>
              <a:rPr b="0" lang="en-US" sz="1500" spc="-1" strike="noStrike">
                <a:solidFill>
                  <a:srgbClr val="e5e0df"/>
                </a:solidFill>
                <a:latin typeface="Overpass"/>
                <a:ea typeface="Overpass"/>
              </a:rPr>
              <a:t>Ensures the system </a:t>
            </a:r>
            <a:r>
              <a:rPr b="1" lang="en-US" sz="1500" spc="-1" strike="noStrike">
                <a:solidFill>
                  <a:srgbClr val="e5e0df"/>
                </a:solidFill>
                <a:latin typeface="Overpass"/>
                <a:ea typeface="Overpass"/>
              </a:rPr>
              <a:t>never enters</a:t>
            </a:r>
            <a:r>
              <a:rPr b="0" lang="en-US" sz="1500" spc="-1" strike="noStrike">
                <a:solidFill>
                  <a:srgbClr val="e5e0df"/>
                </a:solidFill>
                <a:latin typeface="Overpass"/>
                <a:ea typeface="Overpass"/>
              </a:rPr>
              <a:t> a deadlock state through proactive checking</a:t>
            </a:r>
            <a:endParaRPr b="0" lang="en-US" sz="1500" spc="-1" strike="noStrike">
              <a:solidFill>
                <a:srgbClr val="000000"/>
              </a:solidFill>
              <a:latin typeface="Arial"/>
            </a:endParaRPr>
          </a:p>
        </p:txBody>
      </p:sp>
      <p:sp>
        <p:nvSpPr>
          <p:cNvPr id="184" name="Shape 4"/>
          <p:cNvSpPr/>
          <p:nvPr/>
        </p:nvSpPr>
        <p:spPr>
          <a:xfrm>
            <a:off x="7562520" y="3350160"/>
            <a:ext cx="6289920" cy="1520640"/>
          </a:xfrm>
          <a:prstGeom prst="roundRect">
            <a:avLst>
              <a:gd name="adj" fmla="val 5422"/>
            </a:avLst>
          </a:prstGeom>
          <a:solidFill>
            <a:srgbClr val="7e023c"/>
          </a:solidFill>
          <a:ln w="7620">
            <a:solidFill>
              <a:srgbClr val="971b55"/>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185" name="Text 5"/>
          <p:cNvSpPr/>
          <p:nvPr/>
        </p:nvSpPr>
        <p:spPr>
          <a:xfrm>
            <a:off x="7766280" y="3554280"/>
            <a:ext cx="3467880" cy="28836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1" lang="en-US" sz="1800" spc="-1" strike="noStrike">
                <a:solidFill>
                  <a:srgbClr val="e5e0df"/>
                </a:solidFill>
                <a:latin typeface="Overpass Bold"/>
                <a:ea typeface="Overpass Bold"/>
              </a:rPr>
              <a:t>Optimal for Predictable Systems</a:t>
            </a:r>
            <a:endParaRPr b="0" lang="en-US" sz="1800" spc="-1" strike="noStrike">
              <a:solidFill>
                <a:srgbClr val="000000"/>
              </a:solidFill>
              <a:latin typeface="Arial"/>
            </a:endParaRPr>
          </a:p>
        </p:txBody>
      </p:sp>
      <p:sp>
        <p:nvSpPr>
          <p:cNvPr id="186" name="Text 6"/>
          <p:cNvSpPr/>
          <p:nvPr/>
        </p:nvSpPr>
        <p:spPr>
          <a:xfrm>
            <a:off x="7766280" y="4039200"/>
            <a:ext cx="5882040" cy="627840"/>
          </a:xfrm>
          <a:prstGeom prst="rect">
            <a:avLst/>
          </a:prstGeom>
          <a:noFill/>
          <a:ln w="0">
            <a:noFill/>
          </a:ln>
        </p:spPr>
        <p:style>
          <a:lnRef idx="0"/>
          <a:fillRef idx="0"/>
          <a:effectRef idx="0"/>
          <a:fontRef idx="minor"/>
        </p:style>
        <p:txBody>
          <a:bodyPr lIns="0" rIns="0" tIns="0" bIns="0" anchor="t">
            <a:noAutofit/>
          </a:bodyPr>
          <a:p>
            <a:pPr>
              <a:lnSpc>
                <a:spcPts val="2449"/>
              </a:lnSpc>
              <a:tabLst>
                <a:tab algn="l" pos="0"/>
              </a:tabLst>
            </a:pPr>
            <a:r>
              <a:rPr b="0" lang="en-US" sz="1500" spc="-1" strike="noStrike">
                <a:solidFill>
                  <a:srgbClr val="e5e0df"/>
                </a:solidFill>
                <a:latin typeface="Overpass"/>
                <a:ea typeface="Overpass"/>
              </a:rPr>
              <a:t>Works exceptionally well when maximum resource needs are known in advance</a:t>
            </a:r>
            <a:endParaRPr b="0" lang="en-US" sz="1500" spc="-1" strike="noStrike">
              <a:solidFill>
                <a:srgbClr val="000000"/>
              </a:solidFill>
              <a:latin typeface="Arial"/>
            </a:endParaRPr>
          </a:p>
        </p:txBody>
      </p:sp>
      <p:sp>
        <p:nvSpPr>
          <p:cNvPr id="187" name="Shape 7"/>
          <p:cNvSpPr/>
          <p:nvPr/>
        </p:nvSpPr>
        <p:spPr>
          <a:xfrm>
            <a:off x="7562520" y="5067720"/>
            <a:ext cx="6289920" cy="1206720"/>
          </a:xfrm>
          <a:prstGeom prst="roundRect">
            <a:avLst>
              <a:gd name="adj" fmla="val 6833"/>
            </a:avLst>
          </a:prstGeom>
          <a:solidFill>
            <a:srgbClr val="7e023c"/>
          </a:solidFill>
          <a:ln w="7620">
            <a:solidFill>
              <a:srgbClr val="971b55"/>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188" name="Text 8"/>
          <p:cNvSpPr/>
          <p:nvPr/>
        </p:nvSpPr>
        <p:spPr>
          <a:xfrm>
            <a:off x="7766280" y="5271840"/>
            <a:ext cx="2689560" cy="28836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1" lang="en-US" sz="1800" spc="-1" strike="noStrike">
                <a:solidFill>
                  <a:srgbClr val="e5e0df"/>
                </a:solidFill>
                <a:latin typeface="Overpass Bold"/>
                <a:ea typeface="Overpass Bold"/>
              </a:rPr>
              <a:t>Mathematical Soundness</a:t>
            </a:r>
            <a:endParaRPr b="0" lang="en-US" sz="1800" spc="-1" strike="noStrike">
              <a:solidFill>
                <a:srgbClr val="000000"/>
              </a:solidFill>
              <a:latin typeface="Arial"/>
            </a:endParaRPr>
          </a:p>
        </p:txBody>
      </p:sp>
      <p:sp>
        <p:nvSpPr>
          <p:cNvPr id="189" name="Text 9"/>
          <p:cNvSpPr/>
          <p:nvPr/>
        </p:nvSpPr>
        <p:spPr>
          <a:xfrm>
            <a:off x="7766280" y="5756760"/>
            <a:ext cx="5882040" cy="313560"/>
          </a:xfrm>
          <a:prstGeom prst="rect">
            <a:avLst/>
          </a:prstGeom>
          <a:noFill/>
          <a:ln w="0">
            <a:noFill/>
          </a:ln>
        </p:spPr>
        <p:style>
          <a:lnRef idx="0"/>
          <a:fillRef idx="0"/>
          <a:effectRef idx="0"/>
          <a:fontRef idx="minor"/>
        </p:style>
        <p:txBody>
          <a:bodyPr wrap="none" lIns="0" rIns="0" tIns="0" bIns="0" anchor="t">
            <a:noAutofit/>
          </a:bodyPr>
          <a:p>
            <a:pPr>
              <a:lnSpc>
                <a:spcPts val="2449"/>
              </a:lnSpc>
              <a:tabLst>
                <a:tab algn="l" pos="0"/>
              </a:tabLst>
            </a:pPr>
            <a:r>
              <a:rPr b="0" lang="en-US" sz="1500" spc="-1" strike="noStrike">
                <a:solidFill>
                  <a:srgbClr val="e5e0df"/>
                </a:solidFill>
                <a:latin typeface="Overpass"/>
                <a:ea typeface="Overpass"/>
              </a:rPr>
              <a:t>Based on solid algorithmic principles with provable correctness</a:t>
            </a:r>
            <a:endParaRPr b="0" lang="en-US"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Text 0"/>
          <p:cNvSpPr/>
          <p:nvPr/>
        </p:nvSpPr>
        <p:spPr>
          <a:xfrm>
            <a:off x="502920" y="345600"/>
            <a:ext cx="5844240" cy="369360"/>
          </a:xfrm>
          <a:prstGeom prst="rect">
            <a:avLst/>
          </a:prstGeom>
          <a:noFill/>
          <a:ln w="0">
            <a:noFill/>
          </a:ln>
        </p:spPr>
        <p:style>
          <a:lnRef idx="0"/>
          <a:fillRef idx="0"/>
          <a:effectRef idx="0"/>
          <a:fontRef idx="minor"/>
        </p:style>
        <p:txBody>
          <a:bodyPr wrap="none" lIns="0" rIns="0" tIns="0" bIns="0" anchor="t">
            <a:noAutofit/>
          </a:bodyPr>
          <a:p>
            <a:pPr>
              <a:lnSpc>
                <a:spcPts val="2900"/>
              </a:lnSpc>
              <a:tabLst>
                <a:tab algn="l" pos="0"/>
              </a:tabLst>
            </a:pPr>
            <a:r>
              <a:rPr b="1" lang="en-US" sz="2300" spc="-1" strike="noStrike">
                <a:solidFill>
                  <a:srgbClr val="ffffff"/>
                </a:solidFill>
                <a:latin typeface="Overpass Bold"/>
                <a:ea typeface="Overpass Bold"/>
              </a:rPr>
              <a:t>Limitations and Real-World Considerations</a:t>
            </a:r>
            <a:endParaRPr b="0" lang="en-US" sz="2300" spc="-1" strike="noStrike">
              <a:solidFill>
                <a:srgbClr val="000000"/>
              </a:solidFill>
              <a:latin typeface="Arial"/>
            </a:endParaRPr>
          </a:p>
        </p:txBody>
      </p:sp>
      <p:sp>
        <p:nvSpPr>
          <p:cNvPr id="191" name="Shape 1"/>
          <p:cNvSpPr/>
          <p:nvPr/>
        </p:nvSpPr>
        <p:spPr>
          <a:xfrm>
            <a:off x="502920" y="966960"/>
            <a:ext cx="4457520" cy="1145160"/>
          </a:xfrm>
          <a:prstGeom prst="roundRect">
            <a:avLst>
              <a:gd name="adj" fmla="val 6387"/>
            </a:avLst>
          </a:prstGeom>
          <a:solidFill>
            <a:srgbClr val="252222">
              <a:alpha val="95000"/>
            </a:srgbClr>
          </a:solidFill>
          <a:ln w="15240">
            <a:solidFill>
              <a:srgbClr val="971b55"/>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192" name="Shape 2"/>
          <p:cNvSpPr/>
          <p:nvPr/>
        </p:nvSpPr>
        <p:spPr>
          <a:xfrm>
            <a:off x="487800" y="966960"/>
            <a:ext cx="60480" cy="1145160"/>
          </a:xfrm>
          <a:prstGeom prst="roundRect">
            <a:avLst>
              <a:gd name="adj" fmla="val 86630"/>
            </a:avLst>
          </a:prstGeom>
          <a:solidFill>
            <a:srgbClr val="f2037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193" name="Text 3"/>
          <p:cNvSpPr/>
          <p:nvPr/>
        </p:nvSpPr>
        <p:spPr>
          <a:xfrm>
            <a:off x="689760" y="1108080"/>
            <a:ext cx="2102400" cy="184320"/>
          </a:xfrm>
          <a:prstGeom prst="rect">
            <a:avLst/>
          </a:prstGeom>
          <a:noFill/>
          <a:ln w="0">
            <a:noFill/>
          </a:ln>
        </p:spPr>
        <p:style>
          <a:lnRef idx="0"/>
          <a:fillRef idx="0"/>
          <a:effectRef idx="0"/>
          <a:fontRef idx="minor"/>
        </p:style>
        <p:txBody>
          <a:bodyPr wrap="none" lIns="0" rIns="0" tIns="0" bIns="0" anchor="t">
            <a:noAutofit/>
          </a:bodyPr>
          <a:p>
            <a:pPr>
              <a:lnSpc>
                <a:spcPts val="1451"/>
              </a:lnSpc>
              <a:tabLst>
                <a:tab algn="l" pos="0"/>
              </a:tabLst>
            </a:pPr>
            <a:r>
              <a:rPr b="1" lang="en-US" sz="1150" spc="-1" strike="noStrike">
                <a:solidFill>
                  <a:srgbClr val="e5e0df"/>
                </a:solidFill>
                <a:latin typeface="Overpass Bold"/>
                <a:ea typeface="Overpass Bold"/>
              </a:rPr>
              <a:t>Advance Declaration Required</a:t>
            </a:r>
            <a:endParaRPr b="0" lang="en-US" sz="1150" spc="-1" strike="noStrike">
              <a:solidFill>
                <a:srgbClr val="000000"/>
              </a:solidFill>
              <a:latin typeface="Arial"/>
            </a:endParaRPr>
          </a:p>
        </p:txBody>
      </p:sp>
      <p:sp>
        <p:nvSpPr>
          <p:cNvPr id="194" name="Text 4"/>
          <p:cNvSpPr/>
          <p:nvPr/>
        </p:nvSpPr>
        <p:spPr>
          <a:xfrm>
            <a:off x="689760" y="1368000"/>
            <a:ext cx="4129560" cy="603000"/>
          </a:xfrm>
          <a:prstGeom prst="rect">
            <a:avLst/>
          </a:prstGeom>
          <a:noFill/>
          <a:ln w="0">
            <a:noFill/>
          </a:ln>
        </p:spPr>
        <p:style>
          <a:lnRef idx="0"/>
          <a:fillRef idx="0"/>
          <a:effectRef idx="0"/>
          <a:fontRef idx="minor"/>
        </p:style>
        <p:txBody>
          <a:bodyPr lIns="0" rIns="0" tIns="0" bIns="0" anchor="t">
            <a:noAutofit/>
          </a:bodyPr>
          <a:p>
            <a:pPr>
              <a:lnSpc>
                <a:spcPts val="1551"/>
              </a:lnSpc>
              <a:tabLst>
                <a:tab algn="l" pos="0"/>
              </a:tabLst>
            </a:pPr>
            <a:r>
              <a:rPr b="0" lang="en-US" sz="950" spc="-1" strike="noStrike">
                <a:solidFill>
                  <a:srgbClr val="e5e0df"/>
                </a:solidFill>
                <a:latin typeface="Overpass"/>
                <a:ea typeface="Overpass"/>
              </a:rPr>
              <a:t>Processes must declare their maximum resource needs upfront, which is often impractical in dynamic systems where requirements aren't known beforehand.</a:t>
            </a:r>
            <a:endParaRPr b="0" lang="en-US" sz="950" spc="-1" strike="noStrike">
              <a:solidFill>
                <a:srgbClr val="000000"/>
              </a:solidFill>
              <a:latin typeface="Arial"/>
            </a:endParaRPr>
          </a:p>
        </p:txBody>
      </p:sp>
      <p:sp>
        <p:nvSpPr>
          <p:cNvPr id="195" name="Shape 5"/>
          <p:cNvSpPr/>
          <p:nvPr/>
        </p:nvSpPr>
        <p:spPr>
          <a:xfrm>
            <a:off x="5086440" y="966960"/>
            <a:ext cx="4457520" cy="1145160"/>
          </a:xfrm>
          <a:prstGeom prst="roundRect">
            <a:avLst>
              <a:gd name="adj" fmla="val 6387"/>
            </a:avLst>
          </a:prstGeom>
          <a:solidFill>
            <a:srgbClr val="252222">
              <a:alpha val="95000"/>
            </a:srgbClr>
          </a:solidFill>
          <a:ln w="15240">
            <a:solidFill>
              <a:srgbClr val="971b55"/>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196" name="Shape 6"/>
          <p:cNvSpPr/>
          <p:nvPr/>
        </p:nvSpPr>
        <p:spPr>
          <a:xfrm>
            <a:off x="5070960" y="966960"/>
            <a:ext cx="60480" cy="1145160"/>
          </a:xfrm>
          <a:prstGeom prst="roundRect">
            <a:avLst>
              <a:gd name="adj" fmla="val 86630"/>
            </a:avLst>
          </a:prstGeom>
          <a:solidFill>
            <a:srgbClr val="f2037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197" name="Text 7"/>
          <p:cNvSpPr/>
          <p:nvPr/>
        </p:nvSpPr>
        <p:spPr>
          <a:xfrm>
            <a:off x="5272920" y="1108080"/>
            <a:ext cx="1712880" cy="184320"/>
          </a:xfrm>
          <a:prstGeom prst="rect">
            <a:avLst/>
          </a:prstGeom>
          <a:noFill/>
          <a:ln w="0">
            <a:noFill/>
          </a:ln>
        </p:spPr>
        <p:style>
          <a:lnRef idx="0"/>
          <a:fillRef idx="0"/>
          <a:effectRef idx="0"/>
          <a:fontRef idx="minor"/>
        </p:style>
        <p:txBody>
          <a:bodyPr wrap="none" lIns="0" rIns="0" tIns="0" bIns="0" anchor="t">
            <a:noAutofit/>
          </a:bodyPr>
          <a:p>
            <a:pPr>
              <a:lnSpc>
                <a:spcPts val="1451"/>
              </a:lnSpc>
              <a:tabLst>
                <a:tab algn="l" pos="0"/>
              </a:tabLst>
            </a:pPr>
            <a:r>
              <a:rPr b="1" lang="en-US" sz="1150" spc="-1" strike="noStrike">
                <a:solidFill>
                  <a:srgbClr val="e5e0df"/>
                </a:solidFill>
                <a:latin typeface="Overpass Bold"/>
                <a:ea typeface="Overpass Bold"/>
              </a:rPr>
              <a:t>Computational Overhead</a:t>
            </a:r>
            <a:endParaRPr b="0" lang="en-US" sz="1150" spc="-1" strike="noStrike">
              <a:solidFill>
                <a:srgbClr val="000000"/>
              </a:solidFill>
              <a:latin typeface="Arial"/>
            </a:endParaRPr>
          </a:p>
        </p:txBody>
      </p:sp>
      <p:sp>
        <p:nvSpPr>
          <p:cNvPr id="198" name="Text 8"/>
          <p:cNvSpPr/>
          <p:nvPr/>
        </p:nvSpPr>
        <p:spPr>
          <a:xfrm>
            <a:off x="5272920" y="1368000"/>
            <a:ext cx="4129560" cy="603000"/>
          </a:xfrm>
          <a:prstGeom prst="rect">
            <a:avLst/>
          </a:prstGeom>
          <a:noFill/>
          <a:ln w="0">
            <a:noFill/>
          </a:ln>
        </p:spPr>
        <p:style>
          <a:lnRef idx="0"/>
          <a:fillRef idx="0"/>
          <a:effectRef idx="0"/>
          <a:fontRef idx="minor"/>
        </p:style>
        <p:txBody>
          <a:bodyPr lIns="0" rIns="0" tIns="0" bIns="0" anchor="t">
            <a:noAutofit/>
          </a:bodyPr>
          <a:p>
            <a:pPr>
              <a:lnSpc>
                <a:spcPts val="1551"/>
              </a:lnSpc>
              <a:tabLst>
                <a:tab algn="l" pos="0"/>
              </a:tabLst>
            </a:pPr>
            <a:r>
              <a:rPr b="0" lang="en-US" sz="950" spc="-1" strike="noStrike">
                <a:solidFill>
                  <a:srgbClr val="e5e0df"/>
                </a:solidFill>
                <a:latin typeface="Overpass"/>
                <a:ea typeface="Overpass"/>
              </a:rPr>
              <a:t>Running the safety algorithm for every resource request adds significant processing overhead, especially in systems with many processes and resource types.</a:t>
            </a:r>
            <a:endParaRPr b="0" lang="en-US" sz="950" spc="-1" strike="noStrike">
              <a:solidFill>
                <a:srgbClr val="000000"/>
              </a:solidFill>
              <a:latin typeface="Arial"/>
            </a:endParaRPr>
          </a:p>
        </p:txBody>
      </p:sp>
      <p:sp>
        <p:nvSpPr>
          <p:cNvPr id="199" name="Shape 9"/>
          <p:cNvSpPr/>
          <p:nvPr/>
        </p:nvSpPr>
        <p:spPr>
          <a:xfrm>
            <a:off x="9669960" y="966960"/>
            <a:ext cx="4457520" cy="1145160"/>
          </a:xfrm>
          <a:prstGeom prst="roundRect">
            <a:avLst>
              <a:gd name="adj" fmla="val 6387"/>
            </a:avLst>
          </a:prstGeom>
          <a:solidFill>
            <a:srgbClr val="252222">
              <a:alpha val="95000"/>
            </a:srgbClr>
          </a:solidFill>
          <a:ln w="15240">
            <a:solidFill>
              <a:srgbClr val="971b55"/>
            </a:solidFill>
            <a:round/>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200" name="Shape 10"/>
          <p:cNvSpPr/>
          <p:nvPr/>
        </p:nvSpPr>
        <p:spPr>
          <a:xfrm>
            <a:off x="9654480" y="966960"/>
            <a:ext cx="60480" cy="1145160"/>
          </a:xfrm>
          <a:prstGeom prst="roundRect">
            <a:avLst>
              <a:gd name="adj" fmla="val 86630"/>
            </a:avLst>
          </a:prstGeom>
          <a:solidFill>
            <a:srgbClr val="f20374"/>
          </a:solidFill>
          <a:ln w="0">
            <a:noFill/>
          </a:ln>
        </p:spPr>
        <p:style>
          <a:lnRef idx="0"/>
          <a:fillRef idx="0"/>
          <a:effectRef idx="0"/>
          <a:fontRef idx="minor"/>
        </p:style>
        <p:txBody>
          <a:bodyPr lIns="90000" rIns="90000" tIns="45000" bIns="45000" anchor="t">
            <a:noAutofit/>
          </a:bodyPr>
          <a:p>
            <a:endParaRPr b="0" lang="en-US" sz="1800" spc="-1" strike="noStrike">
              <a:solidFill>
                <a:srgbClr val="ffffff"/>
              </a:solidFill>
              <a:latin typeface="Arial"/>
            </a:endParaRPr>
          </a:p>
        </p:txBody>
      </p:sp>
      <p:sp>
        <p:nvSpPr>
          <p:cNvPr id="201" name="Text 11"/>
          <p:cNvSpPr/>
          <p:nvPr/>
        </p:nvSpPr>
        <p:spPr>
          <a:xfrm>
            <a:off x="9856440" y="1108080"/>
            <a:ext cx="2219760" cy="184320"/>
          </a:xfrm>
          <a:prstGeom prst="rect">
            <a:avLst/>
          </a:prstGeom>
          <a:noFill/>
          <a:ln w="0">
            <a:noFill/>
          </a:ln>
        </p:spPr>
        <p:style>
          <a:lnRef idx="0"/>
          <a:fillRef idx="0"/>
          <a:effectRef idx="0"/>
          <a:fontRef idx="minor"/>
        </p:style>
        <p:txBody>
          <a:bodyPr wrap="none" lIns="0" rIns="0" tIns="0" bIns="0" anchor="t">
            <a:noAutofit/>
          </a:bodyPr>
          <a:p>
            <a:pPr>
              <a:lnSpc>
                <a:spcPts val="1451"/>
              </a:lnSpc>
              <a:tabLst>
                <a:tab algn="l" pos="0"/>
              </a:tabLst>
            </a:pPr>
            <a:r>
              <a:rPr b="1" lang="en-US" sz="1150" spc="-1" strike="noStrike">
                <a:solidFill>
                  <a:srgbClr val="e5e0df"/>
                </a:solidFill>
                <a:latin typeface="Overpass Bold"/>
                <a:ea typeface="Overpass Bold"/>
              </a:rPr>
              <a:t>Limited Real-World Applicability</a:t>
            </a:r>
            <a:endParaRPr b="0" lang="en-US" sz="1150" spc="-1" strike="noStrike">
              <a:solidFill>
                <a:srgbClr val="000000"/>
              </a:solidFill>
              <a:latin typeface="Arial"/>
            </a:endParaRPr>
          </a:p>
        </p:txBody>
      </p:sp>
      <p:sp>
        <p:nvSpPr>
          <p:cNvPr id="202" name="Text 12"/>
          <p:cNvSpPr/>
          <p:nvPr/>
        </p:nvSpPr>
        <p:spPr>
          <a:xfrm>
            <a:off x="9856440" y="1368000"/>
            <a:ext cx="4129560" cy="401760"/>
          </a:xfrm>
          <a:prstGeom prst="rect">
            <a:avLst/>
          </a:prstGeom>
          <a:noFill/>
          <a:ln w="0">
            <a:noFill/>
          </a:ln>
        </p:spPr>
        <p:style>
          <a:lnRef idx="0"/>
          <a:fillRef idx="0"/>
          <a:effectRef idx="0"/>
          <a:fontRef idx="minor"/>
        </p:style>
        <p:txBody>
          <a:bodyPr lIns="0" rIns="0" tIns="0" bIns="0" anchor="t">
            <a:noAutofit/>
          </a:bodyPr>
          <a:p>
            <a:pPr>
              <a:lnSpc>
                <a:spcPts val="1551"/>
              </a:lnSpc>
              <a:tabLst>
                <a:tab algn="l" pos="0"/>
              </a:tabLst>
            </a:pPr>
            <a:r>
              <a:rPr b="0" lang="en-US" sz="950" spc="-1" strike="noStrike">
                <a:solidFill>
                  <a:srgbClr val="e5e0df"/>
                </a:solidFill>
                <a:latin typeface="Overpass"/>
                <a:ea typeface="Overpass"/>
              </a:rPr>
              <a:t>Not suitable for systems with unpredictable resource usage patterns or where processes can't accurately estimate their maximum needs.</a:t>
            </a:r>
            <a:endParaRPr b="0" lang="en-US" sz="950" spc="-1" strike="noStrike">
              <a:solidFill>
                <a:srgbClr val="000000"/>
              </a:solidFill>
              <a:latin typeface="Arial"/>
            </a:endParaRPr>
          </a:p>
        </p:txBody>
      </p:sp>
      <p:sp>
        <p:nvSpPr>
          <p:cNvPr id="203" name="Shape 13"/>
          <p:cNvSpPr/>
          <p:nvPr/>
        </p:nvSpPr>
        <p:spPr>
          <a:xfrm>
            <a:off x="502920" y="2316600"/>
            <a:ext cx="13624200" cy="23040"/>
          </a:xfrm>
          <a:prstGeom prst="rect">
            <a:avLst/>
          </a:prstGeom>
          <a:solidFill>
            <a:srgbClr val="e5e0df">
              <a:alpha val="50000"/>
            </a:srgbClr>
          </a:solidFill>
          <a:ln w="0">
            <a:noFill/>
          </a:ln>
        </p:spPr>
        <p:style>
          <a:lnRef idx="0"/>
          <a:fillRef idx="0"/>
          <a:effectRef idx="0"/>
          <a:fontRef idx="minor"/>
        </p:style>
        <p:txBody>
          <a:bodyPr lIns="90000" rIns="90000" tIns="-21600" bIns="-21600" anchor="t">
            <a:noAutofit/>
          </a:bodyPr>
          <a:p>
            <a:endParaRPr b="0" lang="en-US" sz="1800" spc="-1" strike="noStrike">
              <a:solidFill>
                <a:srgbClr val="000000"/>
              </a:solidFill>
              <a:latin typeface="Arial"/>
            </a:endParaRPr>
          </a:p>
        </p:txBody>
      </p:sp>
      <p:pic>
        <p:nvPicPr>
          <p:cNvPr id="204" name="Image 0" descr="preencoded.png"/>
          <p:cNvPicPr/>
          <p:nvPr/>
        </p:nvPicPr>
        <p:blipFill>
          <a:blip r:embed="rId1"/>
          <a:stretch/>
        </p:blipFill>
        <p:spPr>
          <a:xfrm>
            <a:off x="502920" y="2622960"/>
            <a:ext cx="6658560" cy="5149440"/>
          </a:xfrm>
          <a:prstGeom prst="rect">
            <a:avLst/>
          </a:prstGeom>
          <a:ln w="0">
            <a:noFill/>
          </a:ln>
        </p:spPr>
      </p:pic>
      <p:sp>
        <p:nvSpPr>
          <p:cNvPr id="205" name="Text 14"/>
          <p:cNvSpPr/>
          <p:nvPr/>
        </p:nvSpPr>
        <p:spPr>
          <a:xfrm>
            <a:off x="7476120" y="2607120"/>
            <a:ext cx="1774800" cy="221400"/>
          </a:xfrm>
          <a:prstGeom prst="rect">
            <a:avLst/>
          </a:prstGeom>
          <a:noFill/>
          <a:ln w="0">
            <a:noFill/>
          </a:ln>
        </p:spPr>
        <p:style>
          <a:lnRef idx="0"/>
          <a:fillRef idx="0"/>
          <a:effectRef idx="0"/>
          <a:fontRef idx="minor"/>
        </p:style>
        <p:txBody>
          <a:bodyPr wrap="none" lIns="0" rIns="0" tIns="0" bIns="0" anchor="t">
            <a:noAutofit/>
          </a:bodyPr>
          <a:p>
            <a:pPr>
              <a:lnSpc>
                <a:spcPts val="1701"/>
              </a:lnSpc>
              <a:tabLst>
                <a:tab algn="l" pos="0"/>
              </a:tabLst>
            </a:pPr>
            <a:r>
              <a:rPr b="1" lang="en-US" sz="1350" spc="-1" strike="noStrike">
                <a:solidFill>
                  <a:srgbClr val="ffffff"/>
                </a:solidFill>
                <a:latin typeface="Overpass Bold"/>
                <a:ea typeface="Overpass Bold"/>
              </a:rPr>
              <a:t>Conclusion</a:t>
            </a:r>
            <a:endParaRPr b="0" lang="en-US" sz="1350" spc="-1" strike="noStrike">
              <a:solidFill>
                <a:srgbClr val="000000"/>
              </a:solidFill>
              <a:latin typeface="Arial"/>
            </a:endParaRPr>
          </a:p>
        </p:txBody>
      </p:sp>
      <p:sp>
        <p:nvSpPr>
          <p:cNvPr id="206" name="Text 15"/>
          <p:cNvSpPr/>
          <p:nvPr/>
        </p:nvSpPr>
        <p:spPr>
          <a:xfrm>
            <a:off x="7476120" y="2954880"/>
            <a:ext cx="6658560" cy="603000"/>
          </a:xfrm>
          <a:prstGeom prst="rect">
            <a:avLst/>
          </a:prstGeom>
          <a:noFill/>
          <a:ln w="0">
            <a:noFill/>
          </a:ln>
        </p:spPr>
        <p:style>
          <a:lnRef idx="0"/>
          <a:fillRef idx="0"/>
          <a:effectRef idx="0"/>
          <a:fontRef idx="minor"/>
        </p:style>
        <p:txBody>
          <a:bodyPr lIns="0" rIns="0" tIns="0" bIns="0" anchor="t">
            <a:noAutofit/>
          </a:bodyPr>
          <a:p>
            <a:pPr>
              <a:lnSpc>
                <a:spcPts val="1551"/>
              </a:lnSpc>
              <a:tabLst>
                <a:tab algn="l" pos="0"/>
              </a:tabLst>
            </a:pPr>
            <a:r>
              <a:rPr b="0" lang="en-US" sz="950" spc="-1" strike="noStrike">
                <a:solidFill>
                  <a:srgbClr val="e5e0df"/>
                </a:solidFill>
                <a:latin typeface="Overpass"/>
                <a:ea typeface="Overpass"/>
              </a:rPr>
              <a:t>The Banker's Algorithm represents an elegant theoretical solution to deadlock avoidance, demonstrating the power of conservative resource management. While it provides a </a:t>
            </a:r>
            <a:r>
              <a:rPr b="1" lang="en-US" sz="950" spc="-1" strike="noStrike">
                <a:solidFill>
                  <a:srgbClr val="e5e0df"/>
                </a:solidFill>
                <a:latin typeface="Overpass"/>
                <a:ea typeface="Overpass"/>
              </a:rPr>
              <a:t>mathematical guarantee</a:t>
            </a:r>
            <a:r>
              <a:rPr b="0" lang="en-US" sz="950" spc="-1" strike="noStrike">
                <a:solidFill>
                  <a:srgbClr val="e5e0df"/>
                </a:solidFill>
                <a:latin typeface="Overpass"/>
                <a:ea typeface="Overpass"/>
              </a:rPr>
              <a:t> against deadlocks, its practical application is limited to specific systems where resource requirements are predictable and the overhead is acceptable.</a:t>
            </a:r>
            <a:endParaRPr b="0" lang="en-US" sz="950" spc="-1" strike="noStrike">
              <a:solidFill>
                <a:srgbClr val="000000"/>
              </a:solidFill>
              <a:latin typeface="Arial"/>
            </a:endParaRPr>
          </a:p>
        </p:txBody>
      </p:sp>
      <p:sp>
        <p:nvSpPr>
          <p:cNvPr id="207" name="Text 16"/>
          <p:cNvSpPr/>
          <p:nvPr/>
        </p:nvSpPr>
        <p:spPr>
          <a:xfrm>
            <a:off x="7476120" y="3671280"/>
            <a:ext cx="6658560" cy="603000"/>
          </a:xfrm>
          <a:prstGeom prst="rect">
            <a:avLst/>
          </a:prstGeom>
          <a:noFill/>
          <a:ln w="0">
            <a:noFill/>
          </a:ln>
        </p:spPr>
        <p:style>
          <a:lnRef idx="0"/>
          <a:fillRef idx="0"/>
          <a:effectRef idx="0"/>
          <a:fontRef idx="minor"/>
        </p:style>
        <p:txBody>
          <a:bodyPr lIns="0" rIns="0" tIns="0" bIns="0" anchor="t">
            <a:noAutofit/>
          </a:bodyPr>
          <a:p>
            <a:pPr>
              <a:lnSpc>
                <a:spcPts val="1551"/>
              </a:lnSpc>
              <a:tabLst>
                <a:tab algn="l" pos="0"/>
              </a:tabLst>
            </a:pPr>
            <a:r>
              <a:rPr b="0" lang="en-US" sz="950" spc="-1" strike="noStrike">
                <a:solidFill>
                  <a:srgbClr val="e5e0df"/>
                </a:solidFill>
                <a:latin typeface="Overpass"/>
                <a:ea typeface="Overpass"/>
              </a:rPr>
              <a:t>In modern operating systems, variations and combinations of deadlock handling strategies are often employed based on system characteristics and performance requirements. Understanding the Banker's Algorithm provides crucial insight into resource management principles that inform these practical implementations.</a:t>
            </a:r>
            <a:endParaRPr b="0" lang="en-US" sz="9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TotalTime>
  <Application>LibreOffice/24.2.7.2$Linux_X86_64 LibreOffice_project/420$Build-2</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2025-12-10T05:52:15Z</dcterms:created>
  <dc:creator/>
  <dc:description/>
  <dc:language>en-US</dc:language>
  <cp:lastModifiedBy/>
  <dcterms:modified xsi:type="dcterms:W3CDTF">2025-12-10T12:23:17Z</dcterms:modified>
  <cp:revision>2</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9</vt:i4>
  </property>
  <property fmtid="{D5CDD505-2E9C-101B-9397-08002B2CF9AE}" pid="3" name="PresentationFormat">
    <vt:lpwstr>On-screen Show (16:9)</vt:lpwstr>
  </property>
  <property fmtid="{D5CDD505-2E9C-101B-9397-08002B2CF9AE}" pid="4" name="Slides">
    <vt:i4>9</vt:i4>
  </property>
</Properties>
</file>